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1" r:id="rId3"/>
    <p:sldId id="264" r:id="rId4"/>
    <p:sldId id="265" r:id="rId5"/>
    <p:sldId id="263" r:id="rId6"/>
    <p:sldId id="258" r:id="rId7"/>
    <p:sldId id="259" r:id="rId8"/>
    <p:sldId id="260" r:id="rId9"/>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741" autoAdjust="0"/>
  </p:normalViewPr>
  <p:slideViewPr>
    <p:cSldViewPr snapToGrid="0" snapToObjects="1">
      <p:cViewPr>
        <p:scale>
          <a:sx n="121" d="100"/>
          <a:sy n="121" d="100"/>
        </p:scale>
        <p:origin x="-128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9FA20-13DB-5F44-BDED-99EF852446B7}" type="datetimeFigureOut">
              <a:rPr kumimoji="1" lang="zh-TW" altLang="en-US" smtClean="0"/>
              <a:t>16/12/14</a:t>
            </a:fld>
            <a:endParaRPr kumimoji="1" lang="zh-TW" altLang="en-US"/>
          </a:p>
        </p:txBody>
      </p:sp>
      <p:sp>
        <p:nvSpPr>
          <p:cNvPr id="4" name="投影片影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755E4-F132-EB46-BBDD-3CE84C93B2AF}" type="slidenum">
              <a:rPr kumimoji="1" lang="zh-TW" altLang="en-US" smtClean="0"/>
              <a:t>‹#›</a:t>
            </a:fld>
            <a:endParaRPr kumimoji="1" lang="zh-TW" altLang="en-US"/>
          </a:p>
        </p:txBody>
      </p:sp>
    </p:spTree>
    <p:extLst>
      <p:ext uri="{BB962C8B-B14F-4D97-AF65-F5344CB8AC3E}">
        <p14:creationId xmlns:p14="http://schemas.microsoft.com/office/powerpoint/2010/main" val="2855978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DACH</a:t>
            </a:r>
            <a:r>
              <a:rPr lang="de-CH" baseline="0" dirty="0"/>
              <a:t> oben</a:t>
            </a:r>
          </a:p>
          <a:p>
            <a:r>
              <a:rPr lang="de-CH" baseline="0" dirty="0"/>
              <a:t>China, </a:t>
            </a:r>
            <a:r>
              <a:rPr lang="de-CH" baseline="0" dirty="0" err="1"/>
              <a:t>Hungary</a:t>
            </a:r>
            <a:r>
              <a:rPr lang="de-CH" dirty="0"/>
              <a:t>, France… alphabetisch</a:t>
            </a:r>
          </a:p>
          <a:p>
            <a:r>
              <a:rPr lang="de-CH" dirty="0"/>
              <a:t>Europe (oben),</a:t>
            </a:r>
            <a:r>
              <a:rPr lang="de-CH" baseline="0" dirty="0"/>
              <a:t> </a:t>
            </a:r>
            <a:r>
              <a:rPr lang="de-CH" baseline="0" dirty="0" err="1"/>
              <a:t>Asia</a:t>
            </a:r>
            <a:r>
              <a:rPr lang="de-CH" baseline="0" dirty="0"/>
              <a:t>-Pacific, Europe, </a:t>
            </a:r>
            <a:r>
              <a:rPr lang="de-CH" baseline="0" dirty="0" err="1"/>
              <a:t>Middle</a:t>
            </a:r>
            <a:r>
              <a:rPr lang="de-CH" baseline="0" dirty="0"/>
              <a:t> East, USA </a:t>
            </a:r>
            <a:endParaRPr lang="de-CH" dirty="0"/>
          </a:p>
          <a:p>
            <a:endParaRPr lang="de-CH" dirty="0"/>
          </a:p>
          <a:p>
            <a:endParaRPr lang="de-CH" dirty="0"/>
          </a:p>
        </p:txBody>
      </p:sp>
      <p:sp>
        <p:nvSpPr>
          <p:cNvPr id="4" name="Kopfzeilenplatzhalter 3"/>
          <p:cNvSpPr>
            <a:spLocks noGrp="1"/>
          </p:cNvSpPr>
          <p:nvPr>
            <p:ph type="hdr" sz="quarter" idx="10"/>
          </p:nvPr>
        </p:nvSpPr>
        <p:spPr/>
        <p:txBody>
          <a:bodyPr/>
          <a:lstStyle/>
          <a:p>
            <a:r>
              <a:rPr lang="de-CH"/>
              <a:t>Test</a:t>
            </a:r>
          </a:p>
        </p:txBody>
      </p:sp>
      <p:sp>
        <p:nvSpPr>
          <p:cNvPr id="5" name="Foliennummernplatzhalter 4"/>
          <p:cNvSpPr>
            <a:spLocks noGrp="1"/>
          </p:cNvSpPr>
          <p:nvPr>
            <p:ph type="sldNum" sz="quarter" idx="11"/>
          </p:nvPr>
        </p:nvSpPr>
        <p:spPr/>
        <p:txBody>
          <a:bodyPr/>
          <a:lstStyle/>
          <a:p>
            <a:fld id="{5F9E1F89-64BA-4A0A-8D06-BAE72B4EAC61}" type="slidenum">
              <a:rPr lang="de-CH" smtClean="0"/>
              <a:t>5</a:t>
            </a:fld>
            <a:endParaRPr lang="de-CH"/>
          </a:p>
        </p:txBody>
      </p:sp>
    </p:spTree>
    <p:extLst>
      <p:ext uri="{BB962C8B-B14F-4D97-AF65-F5344CB8AC3E}">
        <p14:creationId xmlns:p14="http://schemas.microsoft.com/office/powerpoint/2010/main" val="1970632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smtClean="0"/>
              <a:t>按一下以編輯母片標題樣式</a:t>
            </a:r>
            <a:endParaRPr kumimoji="1"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TW" altLang="en-US" smtClean="0"/>
              <a:t> 按一下以編輯母片子標題樣式</a:t>
            </a:r>
            <a:endParaRPr kumimoji="1" lang="zh-TW" altLang="en-US"/>
          </a:p>
        </p:txBody>
      </p:sp>
      <p:sp>
        <p:nvSpPr>
          <p:cNvPr id="4" name="日期版面配置區 3"/>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14113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332219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34286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405472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95387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416030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69624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230137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306547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70736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EC4E88EC-881D-6542-9D2B-E0D0A510756F}" type="datetimeFigureOut">
              <a:rPr kumimoji="1" lang="zh-TW" altLang="en-US" smtClean="0"/>
              <a:t>16/12/14</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5976511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E88EC-881D-6542-9D2B-E0D0A510756F}" type="datetimeFigureOut">
              <a:rPr kumimoji="1" lang="zh-TW" altLang="en-US" smtClean="0"/>
              <a:t>16/12/14</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B6FE0-6F3F-4D45-83C2-BA4C40F63905}" type="slidenum">
              <a:rPr kumimoji="1" lang="zh-TW" altLang="en-US" smtClean="0"/>
              <a:t>‹#›</a:t>
            </a:fld>
            <a:endParaRPr kumimoji="1" lang="zh-TW" altLang="en-US"/>
          </a:p>
        </p:txBody>
      </p:sp>
    </p:spTree>
    <p:extLst>
      <p:ext uri="{BB962C8B-B14F-4D97-AF65-F5344CB8AC3E}">
        <p14:creationId xmlns:p14="http://schemas.microsoft.com/office/powerpoint/2010/main" val="231513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www.my-sic.com/fileadmin/_processed_/csm_Fellow-Structure_0e35ac724e.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outu.be/GD3VsesSBsw" TargetMode="External"/><Relationship Id="rId4" Type="http://schemas.openxmlformats.org/officeDocument/2006/relationships/image" Target="../media/image4.jpeg"/><Relationship Id="rId5" Type="http://schemas.microsoft.com/office/2007/relationships/hdphoto" Target="../media/hdphoto1.wdp"/><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45520" y="558752"/>
            <a:ext cx="7272880" cy="661782"/>
          </a:xfrm>
        </p:spPr>
        <p:txBody>
          <a:bodyPr>
            <a:normAutofit fontScale="90000"/>
          </a:bodyPr>
          <a:lstStyle/>
          <a:p>
            <a:pPr algn="l"/>
            <a:r>
              <a:rPr kumimoji="1" lang="en-US" altLang="zh-TW" dirty="0" smtClean="0">
                <a:solidFill>
                  <a:schemeClr val="bg1"/>
                </a:solidFill>
              </a:rPr>
              <a:t>AGENDA </a:t>
            </a:r>
            <a:br>
              <a:rPr kumimoji="1" lang="en-US" altLang="zh-TW" dirty="0" smtClean="0">
                <a:solidFill>
                  <a:schemeClr val="bg1"/>
                </a:solidFill>
              </a:rPr>
            </a:br>
            <a:r>
              <a:rPr kumimoji="1" lang="en-US" altLang="zh-TW" dirty="0" smtClean="0">
                <a:solidFill>
                  <a:schemeClr val="bg1"/>
                </a:solidFill>
              </a:rPr>
              <a:t>SIC Round table in TAIWAN 1st</a:t>
            </a:r>
            <a:endParaRPr kumimoji="1" lang="zh-TW" altLang="en-US" dirty="0">
              <a:solidFill>
                <a:schemeClr val="bg1"/>
              </a:solidFill>
            </a:endParaRPr>
          </a:p>
        </p:txBody>
      </p:sp>
      <p:sp>
        <p:nvSpPr>
          <p:cNvPr id="3" name="子標題 2"/>
          <p:cNvSpPr>
            <a:spLocks noGrp="1"/>
          </p:cNvSpPr>
          <p:nvPr>
            <p:ph type="subTitle" idx="1"/>
          </p:nvPr>
        </p:nvSpPr>
        <p:spPr/>
        <p:txBody>
          <a:bodyPr/>
          <a:lstStyle/>
          <a:p>
            <a:endParaRPr lang="zh-TW" altLang="en-US" dirty="0" smtClean="0"/>
          </a:p>
          <a:p>
            <a:endParaRPr kumimoji="1" lang="zh-TW" altLang="en-US" dirty="0"/>
          </a:p>
        </p:txBody>
      </p:sp>
      <p:pic>
        <p:nvPicPr>
          <p:cNvPr id="4" name="Picture 4" descr="H:\1001_Marketing\00-16 Bilder - Fotos - Logo\24 Logo\08 Logo\Kopie von SIC-Logo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381" y="118359"/>
            <a:ext cx="1572381" cy="7653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6543524"/>
            <a:ext cx="9144000" cy="31447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dirty="0"/>
          </a:p>
        </p:txBody>
      </p:sp>
      <p:pic>
        <p:nvPicPr>
          <p:cNvPr id="8" name="圖片 7" descr="Taipei-101-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7676"/>
            <a:ext cx="9144000" cy="3851124"/>
          </a:xfrm>
          <a:prstGeom prst="rect">
            <a:avLst/>
          </a:prstGeom>
        </p:spPr>
      </p:pic>
      <p:sp>
        <p:nvSpPr>
          <p:cNvPr id="6" name="文字方塊 5"/>
          <p:cNvSpPr txBox="1"/>
          <p:nvPr/>
        </p:nvSpPr>
        <p:spPr>
          <a:xfrm>
            <a:off x="6201243" y="6054637"/>
            <a:ext cx="4292563" cy="646331"/>
          </a:xfrm>
          <a:prstGeom prst="rect">
            <a:avLst/>
          </a:prstGeom>
          <a:noFill/>
        </p:spPr>
        <p:txBody>
          <a:bodyPr wrap="square" rtlCol="0">
            <a:spAutoFit/>
          </a:bodyPr>
          <a:lstStyle/>
          <a:p>
            <a:r>
              <a:rPr lang="en-US" altLang="zh-TW" b="1" dirty="0">
                <a:solidFill>
                  <a:srgbClr val="FFFFFF"/>
                </a:solidFill>
              </a:rPr>
              <a:t>Saturday, January  7th , 2017</a:t>
            </a:r>
          </a:p>
          <a:p>
            <a:endParaRPr kumimoji="1" lang="zh-TW" altLang="en-US" dirty="0"/>
          </a:p>
        </p:txBody>
      </p:sp>
    </p:spTree>
    <p:extLst>
      <p:ext uri="{BB962C8B-B14F-4D97-AF65-F5344CB8AC3E}">
        <p14:creationId xmlns:p14="http://schemas.microsoft.com/office/powerpoint/2010/main" val="8802515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33254" y="227861"/>
            <a:ext cx="7272880" cy="661782"/>
          </a:xfrm>
        </p:spPr>
        <p:txBody>
          <a:bodyPr>
            <a:normAutofit fontScale="90000"/>
          </a:bodyPr>
          <a:lstStyle/>
          <a:p>
            <a:r>
              <a:rPr kumimoji="1" lang="zh-TW" altLang="en-US" b="1" dirty="0" smtClean="0">
                <a:solidFill>
                  <a:srgbClr val="FFFFFF"/>
                </a:solidFill>
              </a:rPr>
              <a:t>ＳＩＣ</a:t>
            </a:r>
            <a:r>
              <a:rPr kumimoji="1" lang="en-US" altLang="zh-TW" b="1" dirty="0" smtClean="0">
                <a:solidFill>
                  <a:srgbClr val="FFFFFF"/>
                </a:solidFill>
              </a:rPr>
              <a:t> in the world</a:t>
            </a:r>
            <a:endParaRPr kumimoji="1" lang="zh-TW" altLang="en-US" b="1" dirty="0">
              <a:solidFill>
                <a:srgbClr val="FFFFFF"/>
              </a:solidFill>
            </a:endParaRPr>
          </a:p>
        </p:txBody>
      </p:sp>
      <p:sp>
        <p:nvSpPr>
          <p:cNvPr id="3" name="子標題 2"/>
          <p:cNvSpPr>
            <a:spLocks noGrp="1"/>
          </p:cNvSpPr>
          <p:nvPr>
            <p:ph type="subTitle" idx="1"/>
          </p:nvPr>
        </p:nvSpPr>
        <p:spPr/>
        <p:txBody>
          <a:bodyPr/>
          <a:lstStyle/>
          <a:p>
            <a:endParaRPr lang="zh-TW" altLang="en-US" dirty="0" smtClean="0"/>
          </a:p>
          <a:p>
            <a:endParaRPr kumimoji="1" lang="zh-TW" altLang="en-US" dirty="0"/>
          </a:p>
        </p:txBody>
      </p:sp>
      <p:pic>
        <p:nvPicPr>
          <p:cNvPr id="4" name="Picture 4" descr="H:\1001_Marketing\00-16 Bilder - Fotos - Logo\24 Logo\08 Logo\Kopie von SIC-Logo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81" y="124298"/>
            <a:ext cx="1572381" cy="7653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6543524"/>
            <a:ext cx="9144000" cy="31447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7" t="4159" r="5483" b="14619"/>
          <a:stretch/>
        </p:blipFill>
        <p:spPr bwMode="auto">
          <a:xfrm>
            <a:off x="0" y="1818218"/>
            <a:ext cx="9144000" cy="3708587"/>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0" y="1818218"/>
            <a:ext cx="1313355" cy="369332"/>
          </a:xfrm>
          <a:prstGeom prst="rect">
            <a:avLst/>
          </a:prstGeom>
        </p:spPr>
        <p:txBody>
          <a:bodyPr wrap="none">
            <a:spAutoFit/>
          </a:bodyPr>
          <a:lstStyle/>
          <a:p>
            <a:r>
              <a:rPr lang="de-CH" altLang="zh-TW" b="1" dirty="0">
                <a:solidFill>
                  <a:srgbClr val="FF0000"/>
                </a:solidFill>
                <a:latin typeface="Arial" panose="020B0604020202020204" pitchFamily="34" charset="0"/>
                <a:ea typeface="Verdana" panose="020B0604030504040204" pitchFamily="34" charset="0"/>
                <a:cs typeface="Arial" panose="020B0604020202020204" pitchFamily="34" charset="0"/>
              </a:rPr>
              <a:t>SIC</a:t>
            </a:r>
            <a:r>
              <a:rPr lang="de-CH" altLang="zh-TW"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e-CH" altLang="zh-TW" b="1" dirty="0" err="1">
                <a:solidFill>
                  <a:schemeClr val="bg1"/>
                </a:solidFill>
                <a:latin typeface="Arial" panose="020B0604020202020204" pitchFamily="34" charset="0"/>
                <a:ea typeface="Verdana" panose="020B0604030504040204" pitchFamily="34" charset="0"/>
                <a:cs typeface="Arial" panose="020B0604020202020204" pitchFamily="34" charset="0"/>
              </a:rPr>
              <a:t>invent</a:t>
            </a:r>
            <a:endParaRPr lang="de-CH" altLang="zh-TW"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2919094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45520" y="227861"/>
            <a:ext cx="7272880" cy="661782"/>
          </a:xfrm>
        </p:spPr>
        <p:txBody>
          <a:bodyPr>
            <a:normAutofit fontScale="90000"/>
          </a:bodyPr>
          <a:lstStyle/>
          <a:p>
            <a:r>
              <a:rPr kumimoji="1" lang="en-US" altLang="zh-TW" dirty="0">
                <a:solidFill>
                  <a:srgbClr val="FFFFFF"/>
                </a:solidFill>
              </a:rPr>
              <a:t>Introduction</a:t>
            </a:r>
            <a:endParaRPr kumimoji="1" lang="zh-TW" altLang="en-US" dirty="0">
              <a:solidFill>
                <a:srgbClr val="FFFFFF"/>
              </a:solidFill>
            </a:endParaRPr>
          </a:p>
        </p:txBody>
      </p:sp>
      <p:sp>
        <p:nvSpPr>
          <p:cNvPr id="3" name="子標題 2"/>
          <p:cNvSpPr>
            <a:spLocks noGrp="1"/>
          </p:cNvSpPr>
          <p:nvPr>
            <p:ph type="subTitle" idx="1"/>
          </p:nvPr>
        </p:nvSpPr>
        <p:spPr/>
        <p:txBody>
          <a:bodyPr/>
          <a:lstStyle/>
          <a:p>
            <a:endParaRPr lang="zh-TW" altLang="en-US" dirty="0" smtClean="0"/>
          </a:p>
          <a:p>
            <a:endParaRPr kumimoji="1" lang="zh-TW" altLang="en-US" dirty="0"/>
          </a:p>
        </p:txBody>
      </p:sp>
      <p:pic>
        <p:nvPicPr>
          <p:cNvPr id="4" name="Picture 4" descr="H:\1001_Marketing\00-16 Bilder - Fotos - Logo\24 Logo\08 Logo\Kopie von SIC-Logo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81" y="124298"/>
            <a:ext cx="1572381" cy="7653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6543524"/>
            <a:ext cx="9144000" cy="31447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dirty="0"/>
          </a:p>
        </p:txBody>
      </p:sp>
      <p:sp>
        <p:nvSpPr>
          <p:cNvPr id="6" name="文字方塊 5"/>
          <p:cNvSpPr txBox="1"/>
          <p:nvPr/>
        </p:nvSpPr>
        <p:spPr>
          <a:xfrm>
            <a:off x="752380" y="1196573"/>
            <a:ext cx="7381451" cy="1200329"/>
          </a:xfrm>
          <a:prstGeom prst="rect">
            <a:avLst/>
          </a:prstGeom>
          <a:noFill/>
        </p:spPr>
        <p:txBody>
          <a:bodyPr wrap="square" rtlCol="0">
            <a:spAutoFit/>
          </a:bodyPr>
          <a:lstStyle/>
          <a:p>
            <a:r>
              <a:rPr kumimoji="1" lang="en-US" altLang="zh-TW" dirty="0" smtClean="0">
                <a:solidFill>
                  <a:srgbClr val="FFFFFF"/>
                </a:solidFill>
              </a:rPr>
              <a:t>Sic implant system </a:t>
            </a:r>
            <a:r>
              <a:rPr kumimoji="1" lang="zh-TW" altLang="en-US" dirty="0" smtClean="0">
                <a:solidFill>
                  <a:srgbClr val="FFFFFF"/>
                </a:solidFill>
              </a:rPr>
              <a:t>在台灣即將要進入第</a:t>
            </a:r>
            <a:r>
              <a:rPr kumimoji="1" lang="en-US" altLang="zh-TW" dirty="0" smtClean="0">
                <a:solidFill>
                  <a:srgbClr val="FFFFFF"/>
                </a:solidFill>
              </a:rPr>
              <a:t>8</a:t>
            </a:r>
            <a:r>
              <a:rPr kumimoji="1" lang="zh-TW" altLang="en-US" dirty="0" smtClean="0">
                <a:solidFill>
                  <a:srgbClr val="FFFFFF"/>
                </a:solidFill>
              </a:rPr>
              <a:t>年了，感謝所有醫師的支持，</a:t>
            </a:r>
            <a:endParaRPr kumimoji="1" lang="en-US" altLang="zh-TW" dirty="0" smtClean="0">
              <a:solidFill>
                <a:srgbClr val="FFFFFF"/>
              </a:solidFill>
            </a:endParaRPr>
          </a:p>
          <a:p>
            <a:r>
              <a:rPr kumimoji="1" lang="en-US" altLang="zh-TW" dirty="0" smtClean="0">
                <a:solidFill>
                  <a:srgbClr val="FFFFFF"/>
                </a:solidFill>
              </a:rPr>
              <a:t>sic invent </a:t>
            </a:r>
            <a:r>
              <a:rPr kumimoji="1" lang="zh-TW" altLang="en-US" dirty="0" smtClean="0">
                <a:solidFill>
                  <a:srgbClr val="FFFFFF"/>
                </a:solidFill>
              </a:rPr>
              <a:t>和合皓服份有限公司也在此引進與瑞士、德國同步的教育課程</a:t>
            </a:r>
            <a:r>
              <a:rPr kumimoji="1" lang="en-US" altLang="zh-TW" dirty="0" smtClean="0">
                <a:solidFill>
                  <a:srgbClr val="FFFFFF"/>
                </a:solidFill>
              </a:rPr>
              <a:t> round table, </a:t>
            </a:r>
            <a:r>
              <a:rPr kumimoji="1" lang="zh-TW" altLang="en-US" dirty="0" smtClean="0">
                <a:solidFill>
                  <a:srgbClr val="FFFFFF"/>
                </a:solidFill>
              </a:rPr>
              <a:t>建立平台讓台灣醫師與國際課程同步，除學術上交流外，更希望讓使用者加入</a:t>
            </a:r>
            <a:r>
              <a:rPr kumimoji="1" lang="en-US" altLang="zh-TW" dirty="0" smtClean="0">
                <a:solidFill>
                  <a:srgbClr val="FFFFFF"/>
                </a:solidFill>
              </a:rPr>
              <a:t>sic members</a:t>
            </a:r>
            <a:r>
              <a:rPr kumimoji="1" lang="zh-TW" altLang="en-US" dirty="0" smtClean="0">
                <a:solidFill>
                  <a:srgbClr val="FFFFFF"/>
                </a:solidFill>
              </a:rPr>
              <a:t>加入</a:t>
            </a:r>
            <a:r>
              <a:rPr kumimoji="1" lang="en-US" altLang="zh-TW" dirty="0" smtClean="0">
                <a:solidFill>
                  <a:srgbClr val="FFFFFF"/>
                </a:solidFill>
              </a:rPr>
              <a:t>sic group </a:t>
            </a:r>
            <a:r>
              <a:rPr kumimoji="1" lang="zh-TW" altLang="en-US" dirty="0" smtClean="0">
                <a:solidFill>
                  <a:srgbClr val="FFFFFF"/>
                </a:solidFill>
              </a:rPr>
              <a:t>這個大家庭</a:t>
            </a:r>
            <a:endParaRPr kumimoji="1" lang="zh-TW" altLang="en-US" dirty="0">
              <a:solidFill>
                <a:srgbClr val="FFFFFF"/>
              </a:solidFill>
            </a:endParaRPr>
          </a:p>
        </p:txBody>
      </p:sp>
      <p:sp>
        <p:nvSpPr>
          <p:cNvPr id="7" name="文字方塊 6"/>
          <p:cNvSpPr txBox="1"/>
          <p:nvPr/>
        </p:nvSpPr>
        <p:spPr>
          <a:xfrm>
            <a:off x="752380" y="2854985"/>
            <a:ext cx="7651048" cy="3416320"/>
          </a:xfrm>
          <a:prstGeom prst="rect">
            <a:avLst/>
          </a:prstGeom>
          <a:noFill/>
        </p:spPr>
        <p:txBody>
          <a:bodyPr wrap="square" rtlCol="0">
            <a:spAutoFit/>
          </a:bodyPr>
          <a:lstStyle/>
          <a:p>
            <a:r>
              <a:rPr kumimoji="1" lang="en-US" altLang="zh-TW" dirty="0" smtClean="0">
                <a:solidFill>
                  <a:srgbClr val="FFFFFF"/>
                </a:solidFill>
              </a:rPr>
              <a:t>2017 </a:t>
            </a:r>
            <a:r>
              <a:rPr kumimoji="1" lang="zh-TW" altLang="en-US" dirty="0" smtClean="0">
                <a:solidFill>
                  <a:srgbClr val="FFFFFF"/>
                </a:solidFill>
              </a:rPr>
              <a:t>我們將替各位引進各種課程</a:t>
            </a:r>
            <a:endParaRPr kumimoji="1" lang="en-US" altLang="zh-TW" dirty="0" smtClean="0">
              <a:solidFill>
                <a:srgbClr val="FFFFFF"/>
              </a:solidFill>
            </a:endParaRPr>
          </a:p>
          <a:p>
            <a:endParaRPr kumimoji="1" lang="en-US" altLang="zh-TW" dirty="0" smtClean="0">
              <a:solidFill>
                <a:srgbClr val="FFFFFF"/>
              </a:solidFill>
            </a:endParaRPr>
          </a:p>
          <a:p>
            <a:r>
              <a:rPr kumimoji="1" lang="en-US" altLang="zh-TW" dirty="0" smtClean="0">
                <a:solidFill>
                  <a:srgbClr val="FFFFFF"/>
                </a:solidFill>
              </a:rPr>
              <a:t>SIC Education courses</a:t>
            </a:r>
          </a:p>
          <a:p>
            <a:r>
              <a:rPr lang="en-US" altLang="zh-TW" dirty="0" smtClean="0">
                <a:solidFill>
                  <a:srgbClr val="FFFFFF"/>
                </a:solidFill>
              </a:rPr>
              <a:t>SIC </a:t>
            </a:r>
            <a:r>
              <a:rPr lang="en-US" altLang="zh-TW" dirty="0">
                <a:solidFill>
                  <a:srgbClr val="FFFFFF"/>
                </a:solidFill>
              </a:rPr>
              <a:t>invent Human Cadaver Course in </a:t>
            </a:r>
            <a:r>
              <a:rPr lang="en-US" altLang="zh-TW" dirty="0" smtClean="0">
                <a:solidFill>
                  <a:srgbClr val="FFFFFF"/>
                </a:solidFill>
              </a:rPr>
              <a:t>Vienna</a:t>
            </a:r>
          </a:p>
          <a:p>
            <a:r>
              <a:rPr kumimoji="1" lang="en-US" altLang="zh-TW" dirty="0" smtClean="0">
                <a:solidFill>
                  <a:srgbClr val="FFFFFF"/>
                </a:solidFill>
              </a:rPr>
              <a:t>Sic invent round table in the world</a:t>
            </a:r>
          </a:p>
          <a:p>
            <a:r>
              <a:rPr lang="en-US" altLang="zh-TW" dirty="0">
                <a:solidFill>
                  <a:srgbClr val="FFFFFF"/>
                </a:solidFill>
              </a:rPr>
              <a:t>SIC Symposium </a:t>
            </a:r>
            <a:r>
              <a:rPr lang="en-US" altLang="zh-TW" dirty="0" smtClean="0">
                <a:solidFill>
                  <a:srgbClr val="FFFFFF"/>
                </a:solidFill>
              </a:rPr>
              <a:t>in the world</a:t>
            </a:r>
          </a:p>
          <a:p>
            <a:r>
              <a:rPr lang="en-US" altLang="zh-TW" dirty="0" smtClean="0">
                <a:solidFill>
                  <a:srgbClr val="FFFFFF"/>
                </a:solidFill>
              </a:rPr>
              <a:t>International </a:t>
            </a:r>
            <a:r>
              <a:rPr lang="en-US" altLang="zh-TW" dirty="0">
                <a:solidFill>
                  <a:srgbClr val="FFFFFF"/>
                </a:solidFill>
              </a:rPr>
              <a:t>dental </a:t>
            </a:r>
            <a:r>
              <a:rPr lang="en-US" altLang="zh-TW" dirty="0" smtClean="0">
                <a:solidFill>
                  <a:srgbClr val="FFFFFF"/>
                </a:solidFill>
              </a:rPr>
              <a:t>exhibition IDS  EAO</a:t>
            </a:r>
            <a:endParaRPr kumimoji="1" lang="en-US" altLang="zh-TW" dirty="0" smtClean="0">
              <a:solidFill>
                <a:srgbClr val="FFFFFF"/>
              </a:solidFill>
            </a:endParaRPr>
          </a:p>
          <a:p>
            <a:r>
              <a:rPr lang="en-US" altLang="zh-TW" dirty="0" err="1">
                <a:solidFill>
                  <a:srgbClr val="FFFFFF"/>
                </a:solidFill>
              </a:rPr>
              <a:t>Implantology</a:t>
            </a:r>
            <a:r>
              <a:rPr lang="en-US" altLang="zh-TW" dirty="0">
                <a:solidFill>
                  <a:srgbClr val="FFFFFF"/>
                </a:solidFill>
              </a:rPr>
              <a:t> </a:t>
            </a:r>
            <a:r>
              <a:rPr lang="en-US" altLang="zh-TW" dirty="0" smtClean="0">
                <a:solidFill>
                  <a:srgbClr val="FFFFFF"/>
                </a:solidFill>
              </a:rPr>
              <a:t>Congress</a:t>
            </a:r>
          </a:p>
          <a:p>
            <a:r>
              <a:rPr lang="en-US" altLang="zh-TW" dirty="0">
                <a:solidFill>
                  <a:srgbClr val="FFFFFF"/>
                </a:solidFill>
              </a:rPr>
              <a:t>Animations and clinical videos on YouTube and </a:t>
            </a:r>
            <a:r>
              <a:rPr lang="en-US" altLang="zh-TW" dirty="0" err="1">
                <a:solidFill>
                  <a:srgbClr val="FFFFFF"/>
                </a:solidFill>
              </a:rPr>
              <a:t>www.my-sic.com</a:t>
            </a:r>
            <a:endParaRPr lang="en-US" altLang="zh-TW" dirty="0" smtClean="0">
              <a:solidFill>
                <a:srgbClr val="FFFFFF"/>
              </a:solidFill>
            </a:endParaRPr>
          </a:p>
          <a:p>
            <a:r>
              <a:rPr kumimoji="1" lang="en-US" altLang="zh-TW" dirty="0">
                <a:solidFill>
                  <a:srgbClr val="FFFFFF"/>
                </a:solidFill>
              </a:rPr>
              <a:t>Safe on 4 operation of the </a:t>
            </a:r>
            <a:r>
              <a:rPr kumimoji="1" lang="en-US" altLang="zh-TW" dirty="0" smtClean="0">
                <a:solidFill>
                  <a:srgbClr val="FFFFFF"/>
                </a:solidFill>
              </a:rPr>
              <a:t>patient in China</a:t>
            </a:r>
          </a:p>
          <a:p>
            <a:endParaRPr kumimoji="1" lang="en-US" altLang="zh-TW" dirty="0">
              <a:solidFill>
                <a:srgbClr val="FFFFFF"/>
              </a:solidFill>
            </a:endParaRPr>
          </a:p>
          <a:p>
            <a:pPr algn="r"/>
            <a:r>
              <a:rPr kumimoji="1" lang="en-US" altLang="zh-TW" dirty="0">
                <a:solidFill>
                  <a:srgbClr val="FFFFFF"/>
                </a:solidFill>
              </a:rPr>
              <a:t>For more information, please contact SIC</a:t>
            </a:r>
            <a:endParaRPr kumimoji="1" lang="zh-TW" altLang="en-US" dirty="0">
              <a:solidFill>
                <a:srgbClr val="FFFFFF"/>
              </a:solidFill>
            </a:endParaRPr>
          </a:p>
        </p:txBody>
      </p:sp>
    </p:spTree>
    <p:extLst>
      <p:ext uri="{BB962C8B-B14F-4D97-AF65-F5344CB8AC3E}">
        <p14:creationId xmlns:p14="http://schemas.microsoft.com/office/powerpoint/2010/main" val="17766806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45520" y="227861"/>
            <a:ext cx="7272880" cy="661782"/>
          </a:xfrm>
        </p:spPr>
        <p:txBody>
          <a:bodyPr>
            <a:normAutofit fontScale="90000"/>
          </a:bodyPr>
          <a:lstStyle/>
          <a:p>
            <a:r>
              <a:rPr kumimoji="1" lang="en-US" altLang="zh-TW" dirty="0" smtClean="0">
                <a:solidFill>
                  <a:srgbClr val="FFFFFF"/>
                </a:solidFill>
              </a:rPr>
              <a:t>Sic member</a:t>
            </a:r>
            <a:endParaRPr kumimoji="1" lang="zh-TW" altLang="en-US" dirty="0">
              <a:solidFill>
                <a:srgbClr val="FFFFFF"/>
              </a:solidFill>
            </a:endParaRPr>
          </a:p>
        </p:txBody>
      </p:sp>
      <p:sp>
        <p:nvSpPr>
          <p:cNvPr id="3" name="子標題 2"/>
          <p:cNvSpPr>
            <a:spLocks noGrp="1"/>
          </p:cNvSpPr>
          <p:nvPr>
            <p:ph type="subTitle" idx="1"/>
          </p:nvPr>
        </p:nvSpPr>
        <p:spPr/>
        <p:txBody>
          <a:bodyPr/>
          <a:lstStyle/>
          <a:p>
            <a:endParaRPr lang="zh-TW" altLang="en-US" dirty="0" smtClean="0"/>
          </a:p>
          <a:p>
            <a:endParaRPr kumimoji="1" lang="zh-TW" altLang="en-US" dirty="0"/>
          </a:p>
        </p:txBody>
      </p:sp>
      <p:pic>
        <p:nvPicPr>
          <p:cNvPr id="4" name="Picture 4" descr="H:\1001_Marketing\00-16 Bilder - Fotos - Logo\24 Logo\08 Logo\Kopie von SIC-Logo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81" y="124298"/>
            <a:ext cx="1572381" cy="7653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6543524"/>
            <a:ext cx="9144000" cy="31447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dirty="0"/>
          </a:p>
        </p:txBody>
      </p:sp>
      <p:sp>
        <p:nvSpPr>
          <p:cNvPr id="6" name="文字方塊 5"/>
          <p:cNvSpPr txBox="1"/>
          <p:nvPr/>
        </p:nvSpPr>
        <p:spPr>
          <a:xfrm>
            <a:off x="0" y="795905"/>
            <a:ext cx="9248954" cy="2646879"/>
          </a:xfrm>
          <a:prstGeom prst="rect">
            <a:avLst/>
          </a:prstGeom>
          <a:noFill/>
        </p:spPr>
        <p:txBody>
          <a:bodyPr wrap="square" rtlCol="0">
            <a:spAutoFit/>
          </a:bodyPr>
          <a:lstStyle/>
          <a:p>
            <a:r>
              <a:rPr lang="en-US" altLang="zh-TW" sz="1400" b="1" dirty="0" smtClean="0">
                <a:solidFill>
                  <a:srgbClr val="FFFFFF"/>
                </a:solidFill>
              </a:rPr>
              <a:t>Structure</a:t>
            </a:r>
          </a:p>
          <a:p>
            <a:r>
              <a:rPr lang="en-US" altLang="zh-TW" sz="1400" dirty="0" smtClean="0">
                <a:solidFill>
                  <a:srgbClr val="FFFFFF"/>
                </a:solidFill>
              </a:rPr>
              <a:t>First Step  </a:t>
            </a:r>
            <a:r>
              <a:rPr lang="en-US" altLang="zh-TW" sz="1400" dirty="0">
                <a:solidFill>
                  <a:srgbClr val="FFFFFF"/>
                </a:solidFill>
              </a:rPr>
              <a:t>“Fellow”</a:t>
            </a:r>
          </a:p>
          <a:p>
            <a:r>
              <a:rPr lang="en-US" altLang="zh-TW" sz="1400" dirty="0">
                <a:solidFill>
                  <a:srgbClr val="FFFFFF"/>
                </a:solidFill>
              </a:rPr>
              <a:t>The first step in becoming an SIC member is to become a “Fellow”. Fellows can be nominated by SIC Members or Industrial Partners. The fellowship application can be completed online, just click on Sign up. You may remain an SIC “fellow” as long as you continue to remain active within the SIC community. i.e. participating in SIC educational courses or symposia (at least one event every two year) or promoting the development of the SIC community by the publication of SIC related scientific investigations, lecturing at local, regional or international meetings on SIC related topics or contributing to the SIC community development via the portal.</a:t>
            </a:r>
          </a:p>
          <a:p>
            <a:endParaRPr lang="en-US" altLang="zh-TW" dirty="0">
              <a:solidFill>
                <a:srgbClr val="FFFFFF"/>
              </a:solidFill>
            </a:endParaRPr>
          </a:p>
          <a:p>
            <a:endParaRPr lang="en-US" altLang="zh-TW" dirty="0">
              <a:solidFill>
                <a:srgbClr val="FFFFFF"/>
              </a:solidFill>
              <a:hlinkClick r:id="rId3"/>
            </a:endParaRPr>
          </a:p>
          <a:p>
            <a:endParaRPr kumimoji="1" lang="en-US" altLang="zh-TW" dirty="0" smtClean="0">
              <a:solidFill>
                <a:srgbClr val="FFFFFF"/>
              </a:solidFill>
            </a:endParaRPr>
          </a:p>
        </p:txBody>
      </p:sp>
      <p:sp>
        <p:nvSpPr>
          <p:cNvPr id="8" name="＞形箭號 7"/>
          <p:cNvSpPr/>
          <p:nvPr/>
        </p:nvSpPr>
        <p:spPr>
          <a:xfrm>
            <a:off x="73465" y="2645369"/>
            <a:ext cx="1920635" cy="674334"/>
          </a:xfrm>
          <a:prstGeom prst="chevron">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TW" altLang="en-US" sz="1200" b="1" dirty="0" smtClean="0">
                <a:solidFill>
                  <a:schemeClr val="tx1"/>
                </a:solidFill>
              </a:rPr>
              <a:t>線上註冊</a:t>
            </a:r>
            <a:endParaRPr kumimoji="1" lang="zh-TW" altLang="en-US" sz="1200" b="1" dirty="0">
              <a:solidFill>
                <a:schemeClr val="tx1"/>
              </a:solidFill>
            </a:endParaRPr>
          </a:p>
        </p:txBody>
      </p:sp>
      <p:sp>
        <p:nvSpPr>
          <p:cNvPr id="12" name="文字方塊 11"/>
          <p:cNvSpPr txBox="1"/>
          <p:nvPr/>
        </p:nvSpPr>
        <p:spPr>
          <a:xfrm>
            <a:off x="41980" y="3453281"/>
            <a:ext cx="6242586" cy="2246769"/>
          </a:xfrm>
          <a:prstGeom prst="rect">
            <a:avLst/>
          </a:prstGeom>
          <a:noFill/>
        </p:spPr>
        <p:txBody>
          <a:bodyPr wrap="square" rtlCol="0">
            <a:spAutoFit/>
          </a:bodyPr>
          <a:lstStyle/>
          <a:p>
            <a:r>
              <a:rPr lang="en-US" altLang="zh-TW" sz="1400" dirty="0">
                <a:solidFill>
                  <a:srgbClr val="FFFFFF"/>
                </a:solidFill>
              </a:rPr>
              <a:t>SIC </a:t>
            </a:r>
            <a:r>
              <a:rPr lang="en-US" altLang="zh-TW" sz="1400" dirty="0" smtClean="0">
                <a:solidFill>
                  <a:srgbClr val="FFFFFF"/>
                </a:solidFill>
              </a:rPr>
              <a:t>Member</a:t>
            </a:r>
          </a:p>
          <a:p>
            <a:r>
              <a:rPr lang="en-US" altLang="zh-TW" sz="1400" dirty="0">
                <a:solidFill>
                  <a:srgbClr val="FFFFFF"/>
                </a:solidFill>
              </a:rPr>
              <a:t>Requirement: </a:t>
            </a:r>
          </a:p>
          <a:p>
            <a:r>
              <a:rPr lang="en-US" altLang="zh-TW" sz="1400" dirty="0">
                <a:solidFill>
                  <a:srgbClr val="FFFFFF"/>
                </a:solidFill>
              </a:rPr>
              <a:t>Expert SIC invent system user</a:t>
            </a:r>
          </a:p>
          <a:p>
            <a:r>
              <a:rPr lang="en-US" altLang="zh-TW" sz="1400" dirty="0">
                <a:solidFill>
                  <a:srgbClr val="FFFFFF"/>
                </a:solidFill>
              </a:rPr>
              <a:t>Good English Language skills</a:t>
            </a:r>
          </a:p>
          <a:p>
            <a:r>
              <a:rPr lang="en-US" altLang="zh-TW" sz="1400" dirty="0">
                <a:solidFill>
                  <a:srgbClr val="FFFFFF"/>
                </a:solidFill>
              </a:rPr>
              <a:t>National and international recognition</a:t>
            </a:r>
          </a:p>
          <a:p>
            <a:r>
              <a:rPr lang="en-US" altLang="zh-TW" sz="1400" dirty="0">
                <a:solidFill>
                  <a:srgbClr val="FFFFFF"/>
                </a:solidFill>
              </a:rPr>
              <a:t>Must remain clinically active (must maintain clinical activity using the latest SIC products)</a:t>
            </a:r>
          </a:p>
          <a:p>
            <a:r>
              <a:rPr lang="en-US" altLang="zh-TW" sz="1400" dirty="0">
                <a:solidFill>
                  <a:srgbClr val="FFFFFF"/>
                </a:solidFill>
              </a:rPr>
              <a:t>Must join one Members Meeting every 3 years</a:t>
            </a:r>
          </a:p>
          <a:p>
            <a:r>
              <a:rPr lang="en-US" altLang="zh-TW" sz="1400" dirty="0">
                <a:solidFill>
                  <a:srgbClr val="FFFFFF"/>
                </a:solidFill>
              </a:rPr>
              <a:t>Must be willing to share expertise and knowledge with other SIC members</a:t>
            </a:r>
          </a:p>
          <a:p>
            <a:r>
              <a:rPr lang="en-US" altLang="zh-TW" sz="1400" dirty="0">
                <a:solidFill>
                  <a:srgbClr val="FFFFFF"/>
                </a:solidFill>
              </a:rPr>
              <a:t>At least 5 years in practice</a:t>
            </a:r>
            <a:endParaRPr kumimoji="1" lang="zh-TW" altLang="en-US" sz="1400" dirty="0">
              <a:solidFill>
                <a:srgbClr val="FFFFFF"/>
              </a:solidFill>
            </a:endParaRPr>
          </a:p>
        </p:txBody>
      </p:sp>
      <p:sp>
        <p:nvSpPr>
          <p:cNvPr id="17" name="＞形箭號 16"/>
          <p:cNvSpPr/>
          <p:nvPr/>
        </p:nvSpPr>
        <p:spPr>
          <a:xfrm>
            <a:off x="1994100" y="2648251"/>
            <a:ext cx="1920635" cy="674334"/>
          </a:xfrm>
          <a:prstGeom prst="chevron">
            <a:avLst>
              <a:gd name="adj" fmla="val 59338"/>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TW" altLang="en-US" sz="1200" b="1" dirty="0" smtClean="0">
                <a:solidFill>
                  <a:schemeClr val="tx1"/>
                </a:solidFill>
              </a:rPr>
              <a:t>成為研習員</a:t>
            </a:r>
            <a:endParaRPr kumimoji="1" lang="zh-TW" altLang="en-US" sz="1200" b="1" dirty="0">
              <a:solidFill>
                <a:schemeClr val="tx1"/>
              </a:solidFill>
            </a:endParaRPr>
          </a:p>
        </p:txBody>
      </p:sp>
      <p:sp>
        <p:nvSpPr>
          <p:cNvPr id="18" name="＞形箭號 17"/>
          <p:cNvSpPr/>
          <p:nvPr/>
        </p:nvSpPr>
        <p:spPr>
          <a:xfrm>
            <a:off x="4025150" y="2651133"/>
            <a:ext cx="1908463" cy="674334"/>
          </a:xfrm>
          <a:prstGeom prst="chevron">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TW" altLang="en-US" sz="1200" b="1" dirty="0">
                <a:solidFill>
                  <a:schemeClr val="tx1"/>
                </a:solidFill>
              </a:rPr>
              <a:t>保持活動狀態</a:t>
            </a:r>
          </a:p>
          <a:p>
            <a:pPr algn="ctr"/>
            <a:r>
              <a:rPr kumimoji="1" lang="zh-TW" altLang="en-US" sz="1200" b="1" dirty="0">
                <a:solidFill>
                  <a:schemeClr val="tx1"/>
                </a:solidFill>
              </a:rPr>
              <a:t>至少</a:t>
            </a:r>
            <a:r>
              <a:rPr kumimoji="1" lang="zh-TW" altLang="en-US" sz="1200" b="1" dirty="0" smtClean="0">
                <a:solidFill>
                  <a:schemeClr val="tx1"/>
                </a:solidFill>
              </a:rPr>
              <a:t>一年</a:t>
            </a:r>
            <a:endParaRPr kumimoji="1" lang="zh-TW" altLang="en-US" sz="1200" b="1" dirty="0">
              <a:solidFill>
                <a:schemeClr val="tx1"/>
              </a:solidFill>
            </a:endParaRPr>
          </a:p>
        </p:txBody>
      </p:sp>
      <p:sp>
        <p:nvSpPr>
          <p:cNvPr id="19" name="＞形箭號 18"/>
          <p:cNvSpPr/>
          <p:nvPr/>
        </p:nvSpPr>
        <p:spPr>
          <a:xfrm>
            <a:off x="6101538" y="2658747"/>
            <a:ext cx="1920635" cy="674334"/>
          </a:xfrm>
          <a:prstGeom prst="chevron">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TW" altLang="en-US" sz="1200" b="1" dirty="0" smtClean="0">
                <a:solidFill>
                  <a:schemeClr val="tx1"/>
                </a:solidFill>
              </a:rPr>
              <a:t>被邀請或</a:t>
            </a:r>
            <a:r>
              <a:rPr kumimoji="1" lang="zh-TW" altLang="en-US" sz="1200" b="1" dirty="0">
                <a:solidFill>
                  <a:schemeClr val="tx1"/>
                </a:solidFill>
              </a:rPr>
              <a:t>由</a:t>
            </a:r>
            <a:endParaRPr kumimoji="1" lang="en-US" altLang="zh-TW" sz="1200" b="1" dirty="0">
              <a:solidFill>
                <a:schemeClr val="tx1"/>
              </a:solidFill>
            </a:endParaRPr>
          </a:p>
          <a:p>
            <a:pPr algn="ctr"/>
            <a:r>
              <a:rPr kumimoji="1" lang="en-US" altLang="zh-TW" sz="1200" b="1" dirty="0">
                <a:solidFill>
                  <a:schemeClr val="tx1"/>
                </a:solidFill>
              </a:rPr>
              <a:t>SIC</a:t>
            </a:r>
            <a:r>
              <a:rPr kumimoji="1" lang="zh-TW" altLang="en-US" sz="1200" b="1" dirty="0">
                <a:solidFill>
                  <a:schemeClr val="tx1"/>
                </a:solidFill>
              </a:rPr>
              <a:t>會員提名</a:t>
            </a:r>
          </a:p>
          <a:p>
            <a:pPr algn="ctr"/>
            <a:r>
              <a:rPr kumimoji="1" lang="zh-TW" altLang="en-US" sz="1200" b="1" dirty="0">
                <a:solidFill>
                  <a:schemeClr val="tx1"/>
                </a:solidFill>
              </a:rPr>
              <a:t>在</a:t>
            </a:r>
            <a:r>
              <a:rPr kumimoji="1" lang="en-US" altLang="zh-TW" sz="1200" b="1" dirty="0">
                <a:solidFill>
                  <a:schemeClr val="tx1"/>
                </a:solidFill>
              </a:rPr>
              <a:t>SIC</a:t>
            </a:r>
            <a:r>
              <a:rPr kumimoji="1" lang="zh-TW" altLang="en-US" sz="1200" b="1" dirty="0" smtClean="0">
                <a:solidFill>
                  <a:schemeClr val="tx1"/>
                </a:solidFill>
              </a:rPr>
              <a:t>會員會上</a:t>
            </a:r>
            <a:endParaRPr kumimoji="1" lang="zh-TW" altLang="en-US" sz="1200" b="1" dirty="0">
              <a:solidFill>
                <a:schemeClr val="tx1"/>
              </a:solidFill>
            </a:endParaRPr>
          </a:p>
        </p:txBody>
      </p:sp>
      <p:sp>
        <p:nvSpPr>
          <p:cNvPr id="20" name="＞形箭號 19"/>
          <p:cNvSpPr/>
          <p:nvPr/>
        </p:nvSpPr>
        <p:spPr>
          <a:xfrm>
            <a:off x="6101538" y="5729180"/>
            <a:ext cx="1920635" cy="674334"/>
          </a:xfrm>
          <a:prstGeom prst="chevron">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TW" altLang="en-US" sz="1200" b="1" dirty="0">
                <a:solidFill>
                  <a:schemeClr val="tx1"/>
                </a:solidFill>
              </a:rPr>
              <a:t>成為</a:t>
            </a:r>
            <a:r>
              <a:rPr kumimoji="1" lang="zh-TW" altLang="en-US" sz="1200" b="1" dirty="0" smtClean="0">
                <a:solidFill>
                  <a:schemeClr val="tx1"/>
                </a:solidFill>
              </a:rPr>
              <a:t>成員</a:t>
            </a:r>
            <a:endParaRPr kumimoji="1" lang="zh-TW" altLang="en-US" sz="1200" b="1" dirty="0">
              <a:solidFill>
                <a:schemeClr val="tx1"/>
              </a:solidFill>
            </a:endParaRPr>
          </a:p>
        </p:txBody>
      </p:sp>
      <p:sp>
        <p:nvSpPr>
          <p:cNvPr id="21" name="＞形箭號 20"/>
          <p:cNvSpPr/>
          <p:nvPr/>
        </p:nvSpPr>
        <p:spPr>
          <a:xfrm>
            <a:off x="4025150" y="5741979"/>
            <a:ext cx="1920635" cy="674334"/>
          </a:xfrm>
          <a:prstGeom prst="chevron">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TW" altLang="en-US" sz="1200" b="1" dirty="0">
                <a:solidFill>
                  <a:schemeClr val="tx1"/>
                </a:solidFill>
              </a:rPr>
              <a:t>在會員年會上舉行頒獎儀式</a:t>
            </a:r>
          </a:p>
        </p:txBody>
      </p:sp>
      <p:sp>
        <p:nvSpPr>
          <p:cNvPr id="22" name="＞形箭號 21"/>
          <p:cNvSpPr/>
          <p:nvPr/>
        </p:nvSpPr>
        <p:spPr>
          <a:xfrm>
            <a:off x="1994100" y="5731511"/>
            <a:ext cx="1920635" cy="674334"/>
          </a:xfrm>
          <a:prstGeom prst="chevron">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TW" altLang="en-US" sz="1200" b="1" dirty="0">
                <a:solidFill>
                  <a:schemeClr val="tx1"/>
                </a:solidFill>
              </a:rPr>
              <a:t>候選人由分會主席聯繫，</a:t>
            </a:r>
            <a:r>
              <a:rPr kumimoji="1" lang="zh-TW" altLang="en-US" sz="1200" b="1" dirty="0" smtClean="0">
                <a:solidFill>
                  <a:schemeClr val="tx1"/>
                </a:solidFill>
              </a:rPr>
              <a:t>並邀請</a:t>
            </a:r>
            <a:r>
              <a:rPr kumimoji="1" lang="zh-TW" altLang="en-US" sz="1200" b="1" dirty="0">
                <a:solidFill>
                  <a:schemeClr val="tx1"/>
                </a:solidFill>
              </a:rPr>
              <a:t>加入</a:t>
            </a:r>
            <a:r>
              <a:rPr kumimoji="1" lang="zh-TW" altLang="en-US" sz="1200" b="1" dirty="0" smtClean="0">
                <a:solidFill>
                  <a:schemeClr val="tx1"/>
                </a:solidFill>
              </a:rPr>
              <a:t>年度大會</a:t>
            </a:r>
            <a:endParaRPr kumimoji="1" lang="zh-TW" altLang="en-US" sz="1200" b="1" dirty="0">
              <a:solidFill>
                <a:schemeClr val="tx1"/>
              </a:solidFill>
            </a:endParaRPr>
          </a:p>
        </p:txBody>
      </p:sp>
      <p:sp>
        <p:nvSpPr>
          <p:cNvPr id="23" name="＞形箭號 22"/>
          <p:cNvSpPr/>
          <p:nvPr/>
        </p:nvSpPr>
        <p:spPr>
          <a:xfrm>
            <a:off x="73465" y="5700050"/>
            <a:ext cx="1920635" cy="674334"/>
          </a:xfrm>
          <a:prstGeom prst="chevron">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zh-TW" altLang="en-US" sz="1200" b="1" dirty="0">
                <a:solidFill>
                  <a:schemeClr val="tx1"/>
                </a:solidFill>
              </a:rPr>
              <a:t>由主席提交給</a:t>
            </a:r>
            <a:r>
              <a:rPr kumimoji="1" lang="en-US" altLang="zh-TW" sz="1200" b="1" dirty="0">
                <a:solidFill>
                  <a:schemeClr val="tx1"/>
                </a:solidFill>
              </a:rPr>
              <a:t>sic</a:t>
            </a:r>
            <a:r>
              <a:rPr kumimoji="1" lang="zh-TW" altLang="en-US" sz="1200" b="1" dirty="0" smtClean="0">
                <a:solidFill>
                  <a:schemeClr val="tx1"/>
                </a:solidFill>
              </a:rPr>
              <a:t>國際委員會投票</a:t>
            </a:r>
            <a:endParaRPr kumimoji="1" lang="zh-TW" altLang="en-US" sz="1200" b="1" dirty="0">
              <a:solidFill>
                <a:schemeClr val="tx1"/>
              </a:solidFill>
            </a:endParaRPr>
          </a:p>
        </p:txBody>
      </p:sp>
    </p:spTree>
    <p:extLst>
      <p:ext uri="{BB962C8B-B14F-4D97-AF65-F5344CB8AC3E}">
        <p14:creationId xmlns:p14="http://schemas.microsoft.com/office/powerpoint/2010/main" val="38132633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p:cNvSpPr/>
          <p:nvPr/>
        </p:nvSpPr>
        <p:spPr>
          <a:xfrm>
            <a:off x="315" y="399722"/>
            <a:ext cx="4666286" cy="369332"/>
          </a:xfrm>
          <a:prstGeom prst="rect">
            <a:avLst/>
          </a:prstGeom>
        </p:spPr>
        <p:txBody>
          <a:bodyPr wrap="none">
            <a:spAutoFit/>
          </a:bodyPr>
          <a:lstStyle/>
          <a:p>
            <a:r>
              <a:rPr lang="de-CH" dirty="0">
                <a:solidFill>
                  <a:srgbClr val="FFFFFF"/>
                </a:solidFill>
                <a:latin typeface="Arial" panose="020B0604020202020204" pitchFamily="34" charset="0"/>
                <a:ea typeface="Verdana" panose="020B0604030504040204" pitchFamily="34" charset="0"/>
                <a:cs typeface="Arial" panose="020B0604020202020204" pitchFamily="34" charset="0"/>
              </a:rPr>
              <a:t>Schilli </a:t>
            </a:r>
            <a:r>
              <a:rPr lang="de-CH" dirty="0" err="1">
                <a:solidFill>
                  <a:srgbClr val="FFFFFF"/>
                </a:solidFill>
                <a:latin typeface="Arial" panose="020B0604020202020204" pitchFamily="34" charset="0"/>
                <a:ea typeface="Verdana" panose="020B0604030504040204" pitchFamily="34" charset="0"/>
                <a:cs typeface="Arial" panose="020B0604020202020204" pitchFamily="34" charset="0"/>
              </a:rPr>
              <a:t>Implantology</a:t>
            </a:r>
            <a:r>
              <a:rPr lang="de-CH" dirty="0">
                <a:solidFill>
                  <a:srgbClr val="FFFFFF"/>
                </a:solidFill>
                <a:latin typeface="Arial" panose="020B0604020202020204" pitchFamily="34" charset="0"/>
                <a:ea typeface="Verdana" panose="020B0604030504040204" pitchFamily="34" charset="0"/>
                <a:cs typeface="Arial" panose="020B0604020202020204" pitchFamily="34" charset="0"/>
              </a:rPr>
              <a:t> Circle: </a:t>
            </a:r>
            <a:r>
              <a:rPr lang="en-GB" dirty="0" smtClean="0">
                <a:solidFill>
                  <a:srgbClr val="FFFFFF"/>
                </a:solidFill>
                <a:latin typeface="Arial" panose="020B0604020202020204" pitchFamily="34" charset="0"/>
                <a:ea typeface="Verdana" panose="020B0604030504040204" pitchFamily="34" charset="0"/>
                <a:cs typeface="Arial" panose="020B0604020202020204" pitchFamily="34" charset="0"/>
                <a:hlinkClick r:id="rId3"/>
              </a:rPr>
              <a:t>“</a:t>
            </a:r>
            <a:r>
              <a:rPr lang="en-GB" dirty="0" smtClean="0">
                <a:solidFill>
                  <a:srgbClr val="FFFFFF"/>
                </a:solidFill>
                <a:latin typeface="Arial" panose="020B0604020202020204" pitchFamily="34" charset="0"/>
                <a:ea typeface="Verdana" panose="020B0604030504040204" pitchFamily="34" charset="0"/>
                <a:cs typeface="Arial" panose="020B0604020202020204" pitchFamily="34" charset="0"/>
              </a:rPr>
              <a:t>The Think Tank“</a:t>
            </a:r>
            <a:endParaRPr lang="en-GB" dirty="0">
              <a:solidFill>
                <a:srgbClr val="FFFFFF"/>
              </a:solidFill>
              <a:latin typeface="Arial" panose="020B0604020202020204" pitchFamily="34" charset="0"/>
              <a:ea typeface="Verdana" panose="020B0604030504040204" pitchFamily="34" charset="0"/>
              <a:cs typeface="Arial" panose="020B0604020202020204" pitchFamily="34" charset="0"/>
            </a:endParaRPr>
          </a:p>
        </p:txBody>
      </p:sp>
      <p:sp>
        <p:nvSpPr>
          <p:cNvPr id="12" name="Text 3"/>
          <p:cNvSpPr/>
          <p:nvPr/>
        </p:nvSpPr>
        <p:spPr>
          <a:xfrm>
            <a:off x="5541680" y="1374471"/>
            <a:ext cx="3316274" cy="1692771"/>
          </a:xfrm>
          <a:prstGeom prst="rect">
            <a:avLst/>
          </a:prstGeom>
        </p:spPr>
        <p:txBody>
          <a:bodyPr wrap="square">
            <a:spAutoFit/>
          </a:bodyPr>
          <a:lstStyle/>
          <a:p>
            <a:pPr marL="285750" indent="-285750">
              <a:spcAft>
                <a:spcPts val="1200"/>
              </a:spcAft>
              <a:buFont typeface="Arial" panose="020B0604020202020204" pitchFamily="34" charset="0"/>
              <a:buChar char="•"/>
            </a:pPr>
            <a:r>
              <a:rPr lang="en-GB" sz="1400" dirty="0" smtClean="0">
                <a:solidFill>
                  <a:srgbClr val="FFFFFF"/>
                </a:solidFill>
                <a:latin typeface="Arial" pitchFamily="34" charset="0"/>
                <a:ea typeface="Verdana" pitchFamily="34" charset="0"/>
                <a:cs typeface="Arial" pitchFamily="34" charset="0"/>
                <a:sym typeface="Century Gothic" pitchFamily="34" charset="0"/>
              </a:rPr>
              <a:t>Respecting &amp; cultivating of individuality</a:t>
            </a:r>
          </a:p>
          <a:p>
            <a:pPr marL="285750" indent="-285750">
              <a:spcAft>
                <a:spcPts val="1200"/>
              </a:spcAft>
              <a:buFont typeface="Arial" panose="020B0604020202020204" pitchFamily="34" charset="0"/>
              <a:buChar char="•"/>
            </a:pPr>
            <a:r>
              <a:rPr lang="en-GB" sz="1400" dirty="0" smtClean="0">
                <a:solidFill>
                  <a:srgbClr val="FFFFFF"/>
                </a:solidFill>
                <a:latin typeface="Arial" pitchFamily="34" charset="0"/>
                <a:ea typeface="Verdana" pitchFamily="34" charset="0"/>
                <a:cs typeface="Arial" pitchFamily="34" charset="0"/>
                <a:sym typeface="Century Gothic" pitchFamily="34" charset="0"/>
              </a:rPr>
              <a:t>Determination of patient </a:t>
            </a:r>
            <a:r>
              <a:rPr lang="en-GB" sz="1400" dirty="0">
                <a:solidFill>
                  <a:srgbClr val="FFFFFF"/>
                </a:solidFill>
                <a:latin typeface="Arial" pitchFamily="34" charset="0"/>
                <a:ea typeface="Verdana" pitchFamily="34" charset="0"/>
                <a:cs typeface="Arial" pitchFamily="34" charset="0"/>
                <a:sym typeface="Century Gothic" pitchFamily="34" charset="0"/>
              </a:rPr>
              <a:t>a</a:t>
            </a:r>
            <a:r>
              <a:rPr lang="en-GB" sz="1400" dirty="0" smtClean="0">
                <a:solidFill>
                  <a:srgbClr val="FFFFFF"/>
                </a:solidFill>
                <a:latin typeface="Arial" pitchFamily="34" charset="0"/>
                <a:ea typeface="Verdana" pitchFamily="34" charset="0"/>
                <a:cs typeface="Arial" pitchFamily="34" charset="0"/>
                <a:sym typeface="Century Gothic" pitchFamily="34" charset="0"/>
              </a:rPr>
              <a:t>nd healthcare needs</a:t>
            </a:r>
          </a:p>
          <a:p>
            <a:pPr marL="285750" indent="-285750">
              <a:spcAft>
                <a:spcPts val="1200"/>
              </a:spcAft>
              <a:buFont typeface="Arial" panose="020B0604020202020204" pitchFamily="34" charset="0"/>
              <a:buChar char="•"/>
            </a:pPr>
            <a:r>
              <a:rPr lang="en-GB" sz="1400" dirty="0" smtClean="0">
                <a:solidFill>
                  <a:srgbClr val="FFFFFF"/>
                </a:solidFill>
                <a:latin typeface="Arial" pitchFamily="34" charset="0"/>
                <a:ea typeface="Verdana" pitchFamily="34" charset="0"/>
                <a:cs typeface="Arial" pitchFamily="34" charset="0"/>
                <a:sym typeface="Century Gothic" pitchFamily="34" charset="0"/>
              </a:rPr>
              <a:t>Establishing &amp; strengthening of networks and friendships</a:t>
            </a:r>
            <a:endParaRPr lang="en-GB" sz="1400" dirty="0">
              <a:solidFill>
                <a:srgbClr val="FFFFFF"/>
              </a:solidFill>
              <a:latin typeface="Arial" pitchFamily="34" charset="0"/>
              <a:ea typeface="Verdana" pitchFamily="34" charset="0"/>
              <a:cs typeface="Arial" pitchFamily="34" charset="0"/>
              <a:sym typeface="Century Gothic" pitchFamily="34" charset="0"/>
            </a:endParaRPr>
          </a:p>
        </p:txBody>
      </p:sp>
      <p:pic>
        <p:nvPicPr>
          <p:cNvPr id="1026" name="Picture 2" descr="D:\_Cleaning\610 Movies\Präsentation China\Events\DSC05077.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0"/>
                    </a14:imgEffect>
                    <a14:imgEffect>
                      <a14:brightnessContrast bright="20000"/>
                    </a14:imgEffect>
                  </a14:imgLayer>
                </a14:imgProps>
              </a:ext>
              <a:ext uri="{28A0092B-C50C-407E-A947-70E740481C1C}">
                <a14:useLocalDpi xmlns:a14="http://schemas.microsoft.com/office/drawing/2010/main" val="0"/>
              </a:ext>
            </a:extLst>
          </a:blip>
          <a:srcRect t="41680" b="24634"/>
          <a:stretch/>
        </p:blipFill>
        <p:spPr bwMode="auto">
          <a:xfrm>
            <a:off x="-981325" y="3594998"/>
            <a:ext cx="10866730" cy="3305650"/>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198036" y="1374471"/>
            <a:ext cx="3398583" cy="1477328"/>
          </a:xfrm>
          <a:prstGeom prst="rect">
            <a:avLst/>
          </a:prstGeom>
        </p:spPr>
        <p:txBody>
          <a:bodyPr wrap="square">
            <a:spAutoFit/>
          </a:bodyPr>
          <a:lstStyle/>
          <a:p>
            <a:pPr marL="285750" indent="-285750">
              <a:spcAft>
                <a:spcPts val="1200"/>
              </a:spcAft>
              <a:buFont typeface="Arial" panose="020B0604020202020204" pitchFamily="34" charset="0"/>
              <a:buChar char="•"/>
            </a:pPr>
            <a:r>
              <a:rPr lang="en-GB" sz="1400" dirty="0" smtClean="0">
                <a:solidFill>
                  <a:schemeClr val="bg1"/>
                </a:solidFill>
                <a:latin typeface="Arial" pitchFamily="34" charset="0"/>
                <a:ea typeface="Verdana" pitchFamily="34" charset="0"/>
                <a:cs typeface="Arial" pitchFamily="34" charset="0"/>
                <a:sym typeface="Century Gothic" pitchFamily="34" charset="0"/>
              </a:rPr>
              <a:t>University and scientific background</a:t>
            </a:r>
          </a:p>
          <a:p>
            <a:pPr marL="285750" indent="-285750">
              <a:spcAft>
                <a:spcPts val="1200"/>
              </a:spcAft>
              <a:buFont typeface="Arial" panose="020B0604020202020204" pitchFamily="34" charset="0"/>
              <a:buChar char="•"/>
            </a:pPr>
            <a:r>
              <a:rPr lang="en-GB" sz="1400" dirty="0" smtClean="0">
                <a:solidFill>
                  <a:schemeClr val="bg1"/>
                </a:solidFill>
                <a:latin typeface="Arial" pitchFamily="34" charset="0"/>
                <a:ea typeface="Verdana" pitchFamily="34" charset="0"/>
                <a:cs typeface="Arial" pitchFamily="34" charset="0"/>
                <a:sym typeface="Century Gothic" pitchFamily="34" charset="0"/>
              </a:rPr>
              <a:t>National and international exchange of knowledge and visions</a:t>
            </a:r>
          </a:p>
          <a:p>
            <a:pPr marL="285750" indent="-285750">
              <a:spcAft>
                <a:spcPts val="1200"/>
              </a:spcAft>
              <a:buFont typeface="Arial" panose="020B0604020202020204" pitchFamily="34" charset="0"/>
              <a:buChar char="•"/>
            </a:pPr>
            <a:r>
              <a:rPr lang="en-GB" sz="1400" dirty="0" smtClean="0">
                <a:solidFill>
                  <a:schemeClr val="bg1"/>
                </a:solidFill>
                <a:latin typeface="Arial" pitchFamily="34" charset="0"/>
                <a:ea typeface="Verdana" pitchFamily="34" charset="0"/>
                <a:cs typeface="Arial" pitchFamily="34" charset="0"/>
                <a:sym typeface="Century Gothic" pitchFamily="34" charset="0"/>
              </a:rPr>
              <a:t>Training </a:t>
            </a:r>
            <a:r>
              <a:rPr lang="en-GB" sz="1400" dirty="0">
                <a:solidFill>
                  <a:schemeClr val="bg1"/>
                </a:solidFill>
                <a:latin typeface="Arial" pitchFamily="34" charset="0"/>
                <a:ea typeface="Verdana" pitchFamily="34" charset="0"/>
                <a:cs typeface="Arial" pitchFamily="34" charset="0"/>
                <a:sym typeface="Century Gothic" pitchFamily="34" charset="0"/>
              </a:rPr>
              <a:t>a</a:t>
            </a:r>
            <a:r>
              <a:rPr lang="en-GB" sz="1400" dirty="0" smtClean="0">
                <a:solidFill>
                  <a:schemeClr val="bg1"/>
                </a:solidFill>
                <a:latin typeface="Arial" pitchFamily="34" charset="0"/>
                <a:ea typeface="Verdana" pitchFamily="34" charset="0"/>
                <a:cs typeface="Arial" pitchFamily="34" charset="0"/>
                <a:sym typeface="Century Gothic" pitchFamily="34" charset="0"/>
              </a:rPr>
              <a:t>nd development of colleagues worldwide</a:t>
            </a:r>
            <a:endParaRPr lang="en-GB" sz="1400" dirty="0">
              <a:solidFill>
                <a:schemeClr val="bg1"/>
              </a:solidFill>
              <a:latin typeface="Arial" pitchFamily="34" charset="0"/>
              <a:ea typeface="Verdana" pitchFamily="34" charset="0"/>
              <a:cs typeface="Arial" pitchFamily="34" charset="0"/>
              <a:sym typeface="Century Gothic" pitchFamily="34" charset="0"/>
            </a:endParaRPr>
          </a:p>
        </p:txBody>
      </p:sp>
      <p:sp>
        <p:nvSpPr>
          <p:cNvPr id="15" name="SIC invent"/>
          <p:cNvSpPr/>
          <p:nvPr/>
        </p:nvSpPr>
        <p:spPr>
          <a:xfrm>
            <a:off x="315" y="-22805"/>
            <a:ext cx="749011" cy="230832"/>
          </a:xfrm>
          <a:prstGeom prst="rect">
            <a:avLst/>
          </a:prstGeom>
        </p:spPr>
        <p:txBody>
          <a:bodyPr wrap="none">
            <a:spAutoFit/>
          </a:bodyPr>
          <a:lstStyle/>
          <a:p>
            <a:r>
              <a:rPr lang="de-CH" sz="900" b="1" dirty="0">
                <a:solidFill>
                  <a:srgbClr val="FF0000"/>
                </a:solidFill>
                <a:latin typeface="Arial" panose="020B0604020202020204" pitchFamily="34" charset="0"/>
                <a:ea typeface="Verdana" panose="020B0604030504040204" pitchFamily="34" charset="0"/>
                <a:cs typeface="Arial" panose="020B0604020202020204" pitchFamily="34" charset="0"/>
              </a:rPr>
              <a:t>SIC</a:t>
            </a:r>
            <a:r>
              <a:rPr lang="de-CH"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 </a:t>
            </a:r>
            <a:r>
              <a:rPr lang="de-CH" sz="900" b="1" dirty="0" err="1">
                <a:solidFill>
                  <a:schemeClr val="bg1">
                    <a:lumMod val="50000"/>
                  </a:schemeClr>
                </a:solidFill>
                <a:latin typeface="Arial" panose="020B0604020202020204" pitchFamily="34" charset="0"/>
                <a:ea typeface="Verdana" panose="020B0604030504040204" pitchFamily="34" charset="0"/>
                <a:cs typeface="Arial" panose="020B0604020202020204" pitchFamily="34" charset="0"/>
              </a:rPr>
              <a:t>invent</a:t>
            </a:r>
            <a:endParaRPr lang="de-CH" sz="900" b="1"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pic>
        <p:nvPicPr>
          <p:cNvPr id="8" name="Picture 4" descr="H:\1001_Marketing\00-16 Bilder - Fotos - Logo\24 Logo\08 Logo\Kopie von SIC-Logo_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8813" y="118059"/>
            <a:ext cx="1572381" cy="76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32256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65330" y="227861"/>
            <a:ext cx="7272880" cy="661782"/>
          </a:xfrm>
        </p:spPr>
        <p:txBody>
          <a:bodyPr>
            <a:normAutofit fontScale="90000"/>
          </a:bodyPr>
          <a:lstStyle/>
          <a:p>
            <a:r>
              <a:rPr kumimoji="1" lang="en-US" altLang="zh-TW" dirty="0">
                <a:solidFill>
                  <a:srgbClr val="FFFFFF"/>
                </a:solidFill>
              </a:rPr>
              <a:t>speaker</a:t>
            </a:r>
            <a:endParaRPr kumimoji="1" lang="zh-TW" altLang="en-US" dirty="0">
              <a:solidFill>
                <a:srgbClr val="FFFFFF"/>
              </a:solidFill>
            </a:endParaRPr>
          </a:p>
        </p:txBody>
      </p:sp>
      <p:sp>
        <p:nvSpPr>
          <p:cNvPr id="3" name="子標題 2"/>
          <p:cNvSpPr>
            <a:spLocks noGrp="1"/>
          </p:cNvSpPr>
          <p:nvPr>
            <p:ph type="subTitle" idx="1"/>
          </p:nvPr>
        </p:nvSpPr>
        <p:spPr/>
        <p:txBody>
          <a:bodyPr/>
          <a:lstStyle/>
          <a:p>
            <a:endParaRPr lang="zh-TW" altLang="en-US" dirty="0" smtClean="0"/>
          </a:p>
          <a:p>
            <a:endParaRPr kumimoji="1" lang="zh-TW" altLang="en-US" dirty="0"/>
          </a:p>
        </p:txBody>
      </p:sp>
      <p:pic>
        <p:nvPicPr>
          <p:cNvPr id="4" name="Picture 4" descr="H:\1001_Marketing\00-16 Bilder - Fotos - Logo\24 Logo\08 Logo\Kopie von SIC-Logo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81" y="124298"/>
            <a:ext cx="1572381" cy="7653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6543524"/>
            <a:ext cx="9144000" cy="31447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dirty="0"/>
          </a:p>
        </p:txBody>
      </p:sp>
      <p:pic>
        <p:nvPicPr>
          <p:cNvPr id="6" name="圖片 5" descr="aspects_04_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20" y="1669127"/>
            <a:ext cx="1201813" cy="1988321"/>
          </a:xfrm>
          <a:prstGeom prst="rect">
            <a:avLst/>
          </a:prstGeom>
        </p:spPr>
      </p:pic>
      <p:pic>
        <p:nvPicPr>
          <p:cNvPr id="7" name="圖片 6" descr="160228_00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520" y="4022346"/>
            <a:ext cx="1201813" cy="1802720"/>
          </a:xfrm>
          <a:prstGeom prst="rect">
            <a:avLst/>
          </a:prstGeom>
        </p:spPr>
      </p:pic>
      <p:sp>
        <p:nvSpPr>
          <p:cNvPr id="8" name="文字方塊 7"/>
          <p:cNvSpPr txBox="1"/>
          <p:nvPr/>
        </p:nvSpPr>
        <p:spPr>
          <a:xfrm>
            <a:off x="1371600" y="4112572"/>
            <a:ext cx="4519523" cy="1754327"/>
          </a:xfrm>
          <a:prstGeom prst="rect">
            <a:avLst/>
          </a:prstGeom>
          <a:noFill/>
        </p:spPr>
        <p:txBody>
          <a:bodyPr wrap="square" rtlCol="0">
            <a:spAutoFit/>
          </a:bodyPr>
          <a:lstStyle/>
          <a:p>
            <a:r>
              <a:rPr lang="zh-TW" altLang="en-US" dirty="0"/>
              <a:t>		</a:t>
            </a:r>
            <a:r>
              <a:rPr lang="zh-TW" altLang="en-US" b="1" dirty="0" smtClean="0">
                <a:solidFill>
                  <a:srgbClr val="FFFFFF"/>
                </a:solidFill>
              </a:rPr>
              <a:t>施柏聖</a:t>
            </a:r>
            <a:r>
              <a:rPr lang="en-US" altLang="zh-TW" b="1" dirty="0" smtClean="0">
                <a:solidFill>
                  <a:srgbClr val="FFFFFF"/>
                </a:solidFill>
              </a:rPr>
              <a:t> </a:t>
            </a:r>
            <a:r>
              <a:rPr lang="zh-TW" altLang="en-US" b="1" dirty="0" smtClean="0">
                <a:solidFill>
                  <a:srgbClr val="FFFFFF"/>
                </a:solidFill>
              </a:rPr>
              <a:t>醫師</a:t>
            </a:r>
            <a:endParaRPr lang="en-US" altLang="zh-TW" b="1" dirty="0" smtClean="0">
              <a:solidFill>
                <a:srgbClr val="FFFFFF"/>
              </a:solidFill>
            </a:endParaRPr>
          </a:p>
          <a:p>
            <a:endParaRPr lang="en-US" altLang="zh-TW" b="1" dirty="0" smtClean="0">
              <a:solidFill>
                <a:srgbClr val="FFFFFF"/>
              </a:solidFill>
            </a:endParaRPr>
          </a:p>
          <a:p>
            <a:r>
              <a:rPr lang="en-US" altLang="zh-TW" b="1" dirty="0">
                <a:solidFill>
                  <a:srgbClr val="FFFFFF"/>
                </a:solidFill>
              </a:rPr>
              <a:t> </a:t>
            </a:r>
            <a:r>
              <a:rPr lang="en-US" altLang="zh-TW" b="1" dirty="0" smtClean="0">
                <a:solidFill>
                  <a:srgbClr val="FFFFFF"/>
                </a:solidFill>
              </a:rPr>
              <a:t>                 </a:t>
            </a:r>
            <a:r>
              <a:rPr lang="zh-TW" altLang="en-US" b="1" dirty="0" smtClean="0">
                <a:solidFill>
                  <a:srgbClr val="FFFFFF"/>
                </a:solidFill>
              </a:rPr>
              <a:t>台北醫學大學牙醫</a:t>
            </a:r>
            <a:r>
              <a:rPr lang="zh-TW" altLang="en-US" b="1" dirty="0">
                <a:solidFill>
                  <a:srgbClr val="FFFFFF"/>
                </a:solidFill>
              </a:rPr>
              <a:t>系</a:t>
            </a:r>
          </a:p>
          <a:p>
            <a:r>
              <a:rPr lang="zh-TW" altLang="en-US" b="1" dirty="0">
                <a:solidFill>
                  <a:srgbClr val="FFFFFF"/>
                </a:solidFill>
              </a:rPr>
              <a:t>		中華審美牙醫學會</a:t>
            </a:r>
          </a:p>
          <a:p>
            <a:r>
              <a:rPr lang="zh-TW" altLang="en-US" b="1" dirty="0">
                <a:solidFill>
                  <a:srgbClr val="FFFFFF"/>
                </a:solidFill>
              </a:rPr>
              <a:t>		中華民國口腔植體學會 學術委員</a:t>
            </a:r>
          </a:p>
          <a:p>
            <a:r>
              <a:rPr lang="zh-TW" altLang="en-US" b="1" dirty="0">
                <a:solidFill>
                  <a:srgbClr val="FFFFFF"/>
                </a:solidFill>
              </a:rPr>
              <a:t>		</a:t>
            </a:r>
            <a:r>
              <a:rPr lang="en-US" altLang="zh-TW" b="1" dirty="0">
                <a:solidFill>
                  <a:srgbClr val="FFFFFF"/>
                </a:solidFill>
              </a:rPr>
              <a:t>IPPI</a:t>
            </a:r>
            <a:r>
              <a:rPr lang="zh-TW" altLang="en-US" b="1" dirty="0">
                <a:solidFill>
                  <a:srgbClr val="FFFFFF"/>
                </a:solidFill>
              </a:rPr>
              <a:t>牙周植牙再教育中心 培訓講師</a:t>
            </a:r>
            <a:endParaRPr kumimoji="1" lang="zh-TW" altLang="en-US" b="1" dirty="0">
              <a:solidFill>
                <a:srgbClr val="FFFFFF"/>
              </a:solidFill>
            </a:endParaRPr>
          </a:p>
        </p:txBody>
      </p:sp>
      <p:sp>
        <p:nvSpPr>
          <p:cNvPr id="9" name="文字方塊 8"/>
          <p:cNvSpPr txBox="1"/>
          <p:nvPr/>
        </p:nvSpPr>
        <p:spPr>
          <a:xfrm>
            <a:off x="2334381" y="1696295"/>
            <a:ext cx="3628572" cy="2031325"/>
          </a:xfrm>
          <a:prstGeom prst="rect">
            <a:avLst/>
          </a:prstGeom>
          <a:noFill/>
        </p:spPr>
        <p:txBody>
          <a:bodyPr wrap="square" rtlCol="0">
            <a:spAutoFit/>
          </a:bodyPr>
          <a:lstStyle/>
          <a:p>
            <a:r>
              <a:rPr lang="zh-TW" altLang="en-US" b="1" dirty="0">
                <a:solidFill>
                  <a:srgbClr val="FFFFFF"/>
                </a:solidFill>
              </a:rPr>
              <a:t>蕭</a:t>
            </a:r>
            <a:r>
              <a:rPr lang="zh-TW" altLang="en-US" b="1" dirty="0" smtClean="0">
                <a:solidFill>
                  <a:srgbClr val="FFFFFF"/>
                </a:solidFill>
              </a:rPr>
              <a:t>世光</a:t>
            </a:r>
            <a:r>
              <a:rPr lang="en-US" altLang="zh-TW" b="1" dirty="0" smtClean="0">
                <a:solidFill>
                  <a:srgbClr val="FFFFFF"/>
                </a:solidFill>
              </a:rPr>
              <a:t> </a:t>
            </a:r>
            <a:r>
              <a:rPr lang="zh-TW" altLang="en-US" b="1" dirty="0" smtClean="0">
                <a:solidFill>
                  <a:srgbClr val="FFFFFF"/>
                </a:solidFill>
              </a:rPr>
              <a:t>律師</a:t>
            </a:r>
            <a:r>
              <a:rPr lang="en-US" altLang="zh-TW" b="1" dirty="0" smtClean="0">
                <a:solidFill>
                  <a:srgbClr val="FFFFFF"/>
                </a:solidFill>
              </a:rPr>
              <a:t>  </a:t>
            </a:r>
          </a:p>
          <a:p>
            <a:endParaRPr lang="en-US" altLang="zh-TW" b="1" dirty="0" smtClean="0">
              <a:solidFill>
                <a:srgbClr val="FFFFFF"/>
              </a:solidFill>
            </a:endParaRPr>
          </a:p>
          <a:p>
            <a:r>
              <a:rPr lang="zh-TW" altLang="en-US" b="1" dirty="0" smtClean="0">
                <a:solidFill>
                  <a:srgbClr val="FFFFFF"/>
                </a:solidFill>
              </a:rPr>
              <a:t>台北醫學大學牙醫學士</a:t>
            </a:r>
            <a:r>
              <a:rPr lang="zh-TW" altLang="en-US" b="1" dirty="0">
                <a:solidFill>
                  <a:srgbClr val="FFFFFF"/>
                </a:solidFill>
              </a:rPr>
              <a:t>（第廿一屆）</a:t>
            </a:r>
          </a:p>
          <a:p>
            <a:r>
              <a:rPr lang="zh-TW" altLang="en-US" b="1" dirty="0">
                <a:solidFill>
                  <a:srgbClr val="FFFFFF"/>
                </a:solidFill>
              </a:rPr>
              <a:t>國立台灣大學法律學士</a:t>
            </a:r>
          </a:p>
          <a:p>
            <a:r>
              <a:rPr lang="zh-TW" altLang="en-US" b="1" dirty="0">
                <a:solidFill>
                  <a:srgbClr val="FFFFFF"/>
                </a:solidFill>
              </a:rPr>
              <a:t>民國</a:t>
            </a:r>
            <a:r>
              <a:rPr lang="en-US" altLang="zh-TW" b="1" dirty="0">
                <a:solidFill>
                  <a:srgbClr val="FFFFFF"/>
                </a:solidFill>
              </a:rPr>
              <a:t>86</a:t>
            </a:r>
            <a:r>
              <a:rPr lang="zh-TW" altLang="en-US" b="1" dirty="0">
                <a:solidFill>
                  <a:srgbClr val="FFFFFF"/>
                </a:solidFill>
              </a:rPr>
              <a:t>年律師特考及格</a:t>
            </a:r>
          </a:p>
          <a:p>
            <a:r>
              <a:rPr lang="zh-TW" altLang="en-US" b="1" dirty="0">
                <a:solidFill>
                  <a:srgbClr val="FFFFFF"/>
                </a:solidFill>
              </a:rPr>
              <a:t>台北市牙醫師公會顧問律師</a:t>
            </a:r>
          </a:p>
          <a:p>
            <a:r>
              <a:rPr lang="zh-TW" altLang="en-US" b="1" dirty="0">
                <a:solidFill>
                  <a:srgbClr val="FFFFFF"/>
                </a:solidFill>
              </a:rPr>
              <a:t>承展法律事務所律師</a:t>
            </a:r>
            <a:endParaRPr kumimoji="1" lang="zh-TW" altLang="en-US" b="1" dirty="0">
              <a:solidFill>
                <a:srgbClr val="FFFFFF"/>
              </a:solidFill>
            </a:endParaRPr>
          </a:p>
        </p:txBody>
      </p:sp>
      <p:sp>
        <p:nvSpPr>
          <p:cNvPr id="10" name="文字方塊 9"/>
          <p:cNvSpPr txBox="1"/>
          <p:nvPr/>
        </p:nvSpPr>
        <p:spPr>
          <a:xfrm>
            <a:off x="0" y="1035868"/>
            <a:ext cx="8986762" cy="369332"/>
          </a:xfrm>
          <a:prstGeom prst="rect">
            <a:avLst/>
          </a:prstGeom>
          <a:noFill/>
        </p:spPr>
        <p:txBody>
          <a:bodyPr wrap="square" rtlCol="0">
            <a:spAutoFit/>
          </a:bodyPr>
          <a:lstStyle/>
          <a:p>
            <a:r>
              <a:rPr kumimoji="1" lang="en-US" altLang="zh-TW" dirty="0" smtClean="0"/>
              <a:t>_____________________________________________________________________________</a:t>
            </a:r>
            <a:endParaRPr kumimoji="1" lang="zh-TW" altLang="en-US" dirty="0"/>
          </a:p>
        </p:txBody>
      </p:sp>
    </p:spTree>
    <p:extLst>
      <p:ext uri="{BB962C8B-B14F-4D97-AF65-F5344CB8AC3E}">
        <p14:creationId xmlns:p14="http://schemas.microsoft.com/office/powerpoint/2010/main" val="22826094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81369" y="237750"/>
            <a:ext cx="7272880" cy="661782"/>
          </a:xfrm>
        </p:spPr>
        <p:txBody>
          <a:bodyPr>
            <a:normAutofit fontScale="90000"/>
          </a:bodyPr>
          <a:lstStyle/>
          <a:p>
            <a:r>
              <a:rPr kumimoji="1" lang="en-US" altLang="zh-TW" dirty="0">
                <a:solidFill>
                  <a:srgbClr val="FFFFFF"/>
                </a:solidFill>
              </a:rPr>
              <a:t>schedule</a:t>
            </a:r>
            <a:endParaRPr kumimoji="1" lang="zh-TW" altLang="en-US" dirty="0">
              <a:solidFill>
                <a:srgbClr val="FFFFFF"/>
              </a:solidFill>
            </a:endParaRPr>
          </a:p>
        </p:txBody>
      </p:sp>
      <p:sp>
        <p:nvSpPr>
          <p:cNvPr id="3" name="子標題 2"/>
          <p:cNvSpPr>
            <a:spLocks noGrp="1"/>
          </p:cNvSpPr>
          <p:nvPr>
            <p:ph type="subTitle" idx="1"/>
          </p:nvPr>
        </p:nvSpPr>
        <p:spPr/>
        <p:txBody>
          <a:bodyPr/>
          <a:lstStyle/>
          <a:p>
            <a:endParaRPr lang="zh-TW" altLang="en-US" dirty="0" smtClean="0"/>
          </a:p>
          <a:p>
            <a:endParaRPr kumimoji="1" lang="zh-TW" altLang="en-US" dirty="0"/>
          </a:p>
        </p:txBody>
      </p:sp>
      <p:pic>
        <p:nvPicPr>
          <p:cNvPr id="4" name="Picture 4" descr="H:\1001_Marketing\00-16 Bilder - Fotos - Logo\24 Logo\08 Logo\Kopie von SIC-Logo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81" y="124298"/>
            <a:ext cx="1572381" cy="7653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6543524"/>
            <a:ext cx="9144000" cy="31447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dirty="0"/>
          </a:p>
        </p:txBody>
      </p:sp>
      <p:sp>
        <p:nvSpPr>
          <p:cNvPr id="6" name="文字方塊 5"/>
          <p:cNvSpPr txBox="1"/>
          <p:nvPr/>
        </p:nvSpPr>
        <p:spPr>
          <a:xfrm>
            <a:off x="1" y="1249393"/>
            <a:ext cx="9144000" cy="3970318"/>
          </a:xfrm>
          <a:prstGeom prst="rect">
            <a:avLst/>
          </a:prstGeom>
          <a:noFill/>
        </p:spPr>
        <p:txBody>
          <a:bodyPr wrap="square" rtlCol="0">
            <a:spAutoFit/>
          </a:bodyPr>
          <a:lstStyle/>
          <a:p>
            <a:r>
              <a:rPr lang="en-US" altLang="zh-TW" b="1" dirty="0">
                <a:solidFill>
                  <a:srgbClr val="FFFFFF"/>
                </a:solidFill>
              </a:rPr>
              <a:t>Saturday, January  7th , </a:t>
            </a:r>
            <a:r>
              <a:rPr lang="en-US" altLang="zh-TW" b="1" dirty="0" smtClean="0">
                <a:solidFill>
                  <a:srgbClr val="FFFFFF"/>
                </a:solidFill>
              </a:rPr>
              <a:t>2017</a:t>
            </a:r>
          </a:p>
          <a:p>
            <a:r>
              <a:rPr lang="en-US" altLang="zh-TW" b="1" dirty="0" smtClean="0">
                <a:solidFill>
                  <a:srgbClr val="FFFFFF"/>
                </a:solidFill>
              </a:rPr>
              <a:t>___________________________________________________________________________</a:t>
            </a:r>
          </a:p>
          <a:p>
            <a:r>
              <a:rPr lang="en-US" altLang="zh-TW" b="1" dirty="0" smtClean="0">
                <a:solidFill>
                  <a:srgbClr val="FFFFFF"/>
                </a:solidFill>
              </a:rPr>
              <a:t> </a:t>
            </a:r>
            <a:endParaRPr lang="en-US" altLang="zh-TW" dirty="0">
              <a:solidFill>
                <a:srgbClr val="FFFFFF"/>
              </a:solidFill>
            </a:endParaRPr>
          </a:p>
          <a:p>
            <a:r>
              <a:rPr kumimoji="1" lang="en-US" altLang="zh-TW" dirty="0">
                <a:solidFill>
                  <a:srgbClr val="FFFFFF"/>
                </a:solidFill>
              </a:rPr>
              <a:t>07:00 </a:t>
            </a:r>
            <a:r>
              <a:rPr kumimoji="1" lang="en-US" altLang="zh-TW" dirty="0" smtClean="0">
                <a:solidFill>
                  <a:srgbClr val="FFFFFF"/>
                </a:solidFill>
              </a:rPr>
              <a:t>pm  </a:t>
            </a:r>
            <a:r>
              <a:rPr kumimoji="1" lang="en-US" altLang="zh-TW" dirty="0">
                <a:solidFill>
                  <a:srgbClr val="FFFFFF"/>
                </a:solidFill>
              </a:rPr>
              <a:t>check </a:t>
            </a:r>
            <a:r>
              <a:rPr kumimoji="1" lang="en-US" altLang="zh-TW" dirty="0" smtClean="0">
                <a:solidFill>
                  <a:srgbClr val="FFFFFF"/>
                </a:solidFill>
              </a:rPr>
              <a:t>in                                                                   </a:t>
            </a:r>
          </a:p>
          <a:p>
            <a:r>
              <a:rPr kumimoji="1" lang="en-US" altLang="zh-TW" dirty="0" smtClean="0">
                <a:solidFill>
                  <a:srgbClr val="FFFFFF"/>
                </a:solidFill>
              </a:rPr>
              <a:t>07:10 pm  sic </a:t>
            </a:r>
            <a:r>
              <a:rPr kumimoji="1" lang="en-US" altLang="zh-TW" dirty="0">
                <a:solidFill>
                  <a:srgbClr val="FFFFFF"/>
                </a:solidFill>
              </a:rPr>
              <a:t>round table Introduction                                      Product </a:t>
            </a:r>
            <a:r>
              <a:rPr kumimoji="1" lang="en-US" altLang="zh-TW" dirty="0" smtClean="0">
                <a:solidFill>
                  <a:srgbClr val="FFFFFF"/>
                </a:solidFill>
              </a:rPr>
              <a:t>Manager  </a:t>
            </a:r>
            <a:r>
              <a:rPr lang="en-US" altLang="zh-TW" dirty="0" smtClean="0">
                <a:solidFill>
                  <a:srgbClr val="FFFFFF"/>
                </a:solidFill>
              </a:rPr>
              <a:t>Zimmermann</a:t>
            </a:r>
          </a:p>
          <a:p>
            <a:r>
              <a:rPr lang="zh-TW" altLang="en-US" b="1" dirty="0" smtClean="0">
                <a:solidFill>
                  <a:srgbClr val="FFFFFF"/>
                </a:solidFill>
              </a:rPr>
              <a:t>＿＿＿＿＿＿＿＿＿＿＿＿＿＿＿＿＿＿＿＿＿＿＿＿＿＿＿＿＿＿＿＿＿＿＿＿＿</a:t>
            </a:r>
            <a:r>
              <a:rPr lang="en-US" altLang="zh-TW" b="1" dirty="0" smtClean="0">
                <a:solidFill>
                  <a:srgbClr val="FFFFFF"/>
                </a:solidFill>
              </a:rPr>
              <a:t> </a:t>
            </a:r>
          </a:p>
          <a:p>
            <a:r>
              <a:rPr lang="en-US" altLang="zh-TW" dirty="0" smtClean="0">
                <a:solidFill>
                  <a:srgbClr val="FFFFFF"/>
                </a:solidFill>
              </a:rPr>
              <a:t>07:30 pm  </a:t>
            </a:r>
            <a:r>
              <a:rPr lang="zh-TW" altLang="en-US" dirty="0" smtClean="0">
                <a:solidFill>
                  <a:srgbClr val="FFFFFF"/>
                </a:solidFill>
              </a:rPr>
              <a:t>醫糾案例系例</a:t>
            </a:r>
            <a:r>
              <a:rPr lang="en-US" altLang="zh-TW" dirty="0" smtClean="0">
                <a:solidFill>
                  <a:srgbClr val="FFFFFF"/>
                </a:solidFill>
              </a:rPr>
              <a:t>---</a:t>
            </a:r>
            <a:r>
              <a:rPr lang="zh-TW" altLang="en-US" dirty="0" smtClean="0">
                <a:solidFill>
                  <a:srgbClr val="FFFFFF"/>
                </a:solidFill>
              </a:rPr>
              <a:t>如何避免醫療糾紛</a:t>
            </a:r>
            <a:r>
              <a:rPr lang="en-US" altLang="zh-TW" dirty="0" smtClean="0">
                <a:solidFill>
                  <a:srgbClr val="FFFFFF"/>
                </a:solidFill>
              </a:rPr>
              <a:t>                   </a:t>
            </a:r>
            <a:r>
              <a:rPr lang="en-US" altLang="zh-TW" b="1" dirty="0" smtClean="0">
                <a:solidFill>
                  <a:srgbClr val="FFFFFF"/>
                </a:solidFill>
              </a:rPr>
              <a:t> </a:t>
            </a:r>
            <a:r>
              <a:rPr lang="zh-TW" altLang="en-US" b="1" dirty="0" smtClean="0">
                <a:solidFill>
                  <a:srgbClr val="FFFFFF"/>
                </a:solidFill>
              </a:rPr>
              <a:t>律師</a:t>
            </a:r>
            <a:r>
              <a:rPr lang="en-US" altLang="zh-TW" b="1" dirty="0" smtClean="0">
                <a:solidFill>
                  <a:srgbClr val="FFFFFF"/>
                </a:solidFill>
              </a:rPr>
              <a:t>                    </a:t>
            </a:r>
            <a:r>
              <a:rPr lang="zh-TW" altLang="en-US" b="1" dirty="0" smtClean="0">
                <a:solidFill>
                  <a:srgbClr val="FFFFFF"/>
                </a:solidFill>
              </a:rPr>
              <a:t>蕭世光</a:t>
            </a:r>
            <a:endParaRPr lang="en-US" altLang="zh-TW" b="1" dirty="0" smtClean="0">
              <a:solidFill>
                <a:srgbClr val="FFFFFF"/>
              </a:solidFill>
            </a:endParaRPr>
          </a:p>
          <a:p>
            <a:r>
              <a:rPr lang="zh-TW" altLang="en-US" b="1" dirty="0" smtClean="0">
                <a:solidFill>
                  <a:srgbClr val="FFFFFF"/>
                </a:solidFill>
              </a:rPr>
              <a:t>＿＿＿＿＿＿＿＿＿＿＿＿＿＿＿＿＿＿＿＿＿＿＿＿＿＿＿＿＿＿＿＿＿＿＿＿＿</a:t>
            </a:r>
            <a:endParaRPr lang="en-US" altLang="zh-TW" b="1" dirty="0">
              <a:solidFill>
                <a:srgbClr val="FFFFFF"/>
              </a:solidFill>
            </a:endParaRPr>
          </a:p>
          <a:p>
            <a:r>
              <a:rPr lang="en-US" altLang="zh-TW" dirty="0">
                <a:solidFill>
                  <a:srgbClr val="FFFFFF"/>
                </a:solidFill>
              </a:rPr>
              <a:t>08:30 pm Break </a:t>
            </a:r>
            <a:r>
              <a:rPr lang="en-US" altLang="zh-TW" dirty="0" smtClean="0">
                <a:solidFill>
                  <a:srgbClr val="FFFFFF"/>
                </a:solidFill>
              </a:rPr>
              <a:t>time</a:t>
            </a:r>
          </a:p>
          <a:p>
            <a:r>
              <a:rPr lang="zh-TW" altLang="en-US" dirty="0" smtClean="0">
                <a:solidFill>
                  <a:srgbClr val="FFFFFF"/>
                </a:solidFill>
              </a:rPr>
              <a:t>＿＿＿＿＿＿＿＿＿＿＿＿＿＿＿＿＿＿＿＿＿＿＿＿＿＿＿＿＿＿＿＿＿＿＿＿＿</a:t>
            </a:r>
            <a:endParaRPr lang="en-US" altLang="zh-TW" dirty="0" smtClean="0">
              <a:solidFill>
                <a:srgbClr val="FFFFFF"/>
              </a:solidFill>
            </a:endParaRPr>
          </a:p>
          <a:p>
            <a:r>
              <a:rPr lang="en-US" altLang="zh-TW" dirty="0" smtClean="0">
                <a:solidFill>
                  <a:srgbClr val="FFFFFF"/>
                </a:solidFill>
              </a:rPr>
              <a:t>08:</a:t>
            </a:r>
            <a:r>
              <a:rPr lang="en-US" altLang="zh-TW" dirty="0">
                <a:solidFill>
                  <a:srgbClr val="FFFFFF"/>
                </a:solidFill>
              </a:rPr>
              <a:t>50 pm Immediate loading in esthetic </a:t>
            </a:r>
            <a:r>
              <a:rPr lang="en-US" altLang="zh-TW" dirty="0" smtClean="0">
                <a:solidFill>
                  <a:srgbClr val="FFFFFF"/>
                </a:solidFill>
              </a:rPr>
              <a:t>zone                           </a:t>
            </a:r>
            <a:r>
              <a:rPr lang="zh-TW" altLang="en-US" b="1" dirty="0" smtClean="0">
                <a:solidFill>
                  <a:srgbClr val="FFFFFF"/>
                </a:solidFill>
              </a:rPr>
              <a:t>醫師</a:t>
            </a:r>
            <a:r>
              <a:rPr lang="en-US" altLang="zh-TW" b="1" dirty="0" smtClean="0">
                <a:solidFill>
                  <a:srgbClr val="FFFFFF"/>
                </a:solidFill>
              </a:rPr>
              <a:t>                    </a:t>
            </a:r>
            <a:r>
              <a:rPr lang="zh-TW" altLang="en-US" b="1" dirty="0" smtClean="0">
                <a:solidFill>
                  <a:srgbClr val="FFFFFF"/>
                </a:solidFill>
              </a:rPr>
              <a:t>施</a:t>
            </a:r>
            <a:r>
              <a:rPr lang="zh-TW" altLang="en-US" b="1" dirty="0">
                <a:solidFill>
                  <a:srgbClr val="FFFFFF"/>
                </a:solidFill>
              </a:rPr>
              <a:t>柏</a:t>
            </a:r>
            <a:r>
              <a:rPr lang="zh-TW" altLang="en-US" b="1" dirty="0" smtClean="0">
                <a:solidFill>
                  <a:srgbClr val="FFFFFF"/>
                </a:solidFill>
              </a:rPr>
              <a:t>聖</a:t>
            </a:r>
            <a:endParaRPr lang="en-US" altLang="zh-TW" b="1" dirty="0" smtClean="0">
              <a:solidFill>
                <a:srgbClr val="FFFFFF"/>
              </a:solidFill>
            </a:endParaRPr>
          </a:p>
          <a:p>
            <a:r>
              <a:rPr lang="zh-TW" altLang="en-US" b="1" dirty="0" smtClean="0">
                <a:solidFill>
                  <a:srgbClr val="FFFFFF"/>
                </a:solidFill>
              </a:rPr>
              <a:t>＿＿＿＿＿＿＿＿＿＿＿＿＿＿＿＿＿＿＿＿＿＿＿＿＿＿＿＿＿＿＿＿＿＿＿＿＿</a:t>
            </a:r>
            <a:endParaRPr lang="en-US" altLang="zh-TW" b="1" dirty="0">
              <a:solidFill>
                <a:srgbClr val="FFFFFF"/>
              </a:solidFill>
            </a:endParaRPr>
          </a:p>
          <a:p>
            <a:r>
              <a:rPr lang="en-US" altLang="zh-TW" dirty="0" smtClean="0">
                <a:solidFill>
                  <a:srgbClr val="FFFFFF"/>
                </a:solidFill>
              </a:rPr>
              <a:t>09:50 pm </a:t>
            </a:r>
            <a:r>
              <a:rPr lang="zh-TW" altLang="en-US" dirty="0" smtClean="0">
                <a:solidFill>
                  <a:srgbClr val="FFFFFF"/>
                </a:solidFill>
              </a:rPr>
              <a:t>Ｑ＆Ａ</a:t>
            </a:r>
            <a:endParaRPr lang="en-US" altLang="zh-TW" dirty="0">
              <a:solidFill>
                <a:srgbClr val="FFFFFF"/>
              </a:solidFill>
            </a:endParaRPr>
          </a:p>
          <a:p>
            <a:endParaRPr kumimoji="1" lang="zh-TW" altLang="en-US" dirty="0"/>
          </a:p>
        </p:txBody>
      </p:sp>
    </p:spTree>
    <p:extLst>
      <p:ext uri="{BB962C8B-B14F-4D97-AF65-F5344CB8AC3E}">
        <p14:creationId xmlns:p14="http://schemas.microsoft.com/office/powerpoint/2010/main" val="26877281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70085"/>
            <a:ext cx="7625929" cy="1865886"/>
          </a:xfrm>
        </p:spPr>
        <p:txBody>
          <a:bodyPr>
            <a:noAutofit/>
          </a:bodyPr>
          <a:lstStyle/>
          <a:p>
            <a:pPr algn="l"/>
            <a:r>
              <a:rPr kumimoji="1" lang="zh-TW" altLang="en-US" sz="1800" b="1" dirty="0" smtClean="0">
                <a:solidFill>
                  <a:srgbClr val="FFFFFF"/>
                </a:solidFill>
              </a:rPr>
              <a:t>日期</a:t>
            </a:r>
            <a:r>
              <a:rPr kumimoji="1" lang="en-US" altLang="zh-TW" sz="1800" b="1" dirty="0" smtClean="0">
                <a:solidFill>
                  <a:srgbClr val="FFFFFF"/>
                </a:solidFill>
              </a:rPr>
              <a:t>:2017/1/7 (</a:t>
            </a:r>
            <a:r>
              <a:rPr kumimoji="1" lang="zh-TW" altLang="en-US" sz="1800" b="1" dirty="0" smtClean="0">
                <a:solidFill>
                  <a:srgbClr val="FFFFFF"/>
                </a:solidFill>
              </a:rPr>
              <a:t>六</a:t>
            </a:r>
            <a:r>
              <a:rPr kumimoji="1" lang="en-US" altLang="zh-TW" sz="1800" b="1" dirty="0" smtClean="0">
                <a:solidFill>
                  <a:srgbClr val="FFFFFF"/>
                </a:solidFill>
              </a:rPr>
              <a:t>)</a:t>
            </a:r>
            <a:br>
              <a:rPr kumimoji="1" lang="en-US" altLang="zh-TW" sz="1800" b="1" dirty="0" smtClean="0">
                <a:solidFill>
                  <a:srgbClr val="FFFFFF"/>
                </a:solidFill>
              </a:rPr>
            </a:br>
            <a:r>
              <a:rPr kumimoji="1" lang="zh-TW" altLang="en-US" sz="1800" b="1" dirty="0" smtClean="0">
                <a:solidFill>
                  <a:srgbClr val="FFFFFF"/>
                </a:solidFill>
              </a:rPr>
              <a:t>時間</a:t>
            </a:r>
            <a:r>
              <a:rPr kumimoji="1" lang="en-US" altLang="zh-TW" sz="1800" b="1" dirty="0" smtClean="0">
                <a:solidFill>
                  <a:srgbClr val="FFFFFF"/>
                </a:solidFill>
              </a:rPr>
              <a:t>:19:00~2200</a:t>
            </a:r>
            <a:br>
              <a:rPr kumimoji="1" lang="en-US" altLang="zh-TW" sz="1800" b="1" dirty="0" smtClean="0">
                <a:solidFill>
                  <a:srgbClr val="FFFFFF"/>
                </a:solidFill>
              </a:rPr>
            </a:br>
            <a:r>
              <a:rPr kumimoji="1" lang="zh-TW" altLang="en-US" sz="1800" b="1" dirty="0" smtClean="0">
                <a:solidFill>
                  <a:srgbClr val="FFFFFF"/>
                </a:solidFill>
              </a:rPr>
              <a:t>地點</a:t>
            </a:r>
            <a:r>
              <a:rPr kumimoji="1" lang="en-US" altLang="zh-TW" sz="1800" b="1" dirty="0" smtClean="0">
                <a:solidFill>
                  <a:srgbClr val="FFFFFF"/>
                </a:solidFill>
              </a:rPr>
              <a:t>:</a:t>
            </a:r>
            <a:r>
              <a:rPr kumimoji="1" lang="zh-TW" altLang="en-US" sz="1800" b="1" dirty="0" smtClean="0">
                <a:solidFill>
                  <a:srgbClr val="FFFFFF"/>
                </a:solidFill>
              </a:rPr>
              <a:t>福華文教會館</a:t>
            </a:r>
            <a:r>
              <a:rPr kumimoji="1" lang="en-US" altLang="zh-TW" sz="1800" b="1" dirty="0" smtClean="0">
                <a:solidFill>
                  <a:srgbClr val="FFFFFF"/>
                </a:solidFill>
              </a:rPr>
              <a:t>  202 </a:t>
            </a:r>
            <a:r>
              <a:rPr kumimoji="1" lang="zh-TW" altLang="en-US" sz="1800" b="1" dirty="0" smtClean="0">
                <a:solidFill>
                  <a:srgbClr val="FFFFFF"/>
                </a:solidFill>
              </a:rPr>
              <a:t>教室</a:t>
            </a:r>
            <a:r>
              <a:rPr kumimoji="1" lang="en-US" altLang="zh-TW" sz="1800" b="1" dirty="0" smtClean="0">
                <a:solidFill>
                  <a:srgbClr val="FFFFFF"/>
                </a:solidFill>
              </a:rPr>
              <a:t> (</a:t>
            </a:r>
            <a:r>
              <a:rPr lang="zh-TW" altLang="en-US" sz="1800" b="1" dirty="0">
                <a:solidFill>
                  <a:srgbClr val="FFFFFF"/>
                </a:solidFill>
              </a:rPr>
              <a:t>台北市新生南路三段</a:t>
            </a:r>
            <a:r>
              <a:rPr lang="en-US" altLang="zh-TW" sz="1800" b="1" dirty="0">
                <a:solidFill>
                  <a:srgbClr val="FFFFFF"/>
                </a:solidFill>
              </a:rPr>
              <a:t>30</a:t>
            </a:r>
            <a:r>
              <a:rPr lang="zh-TW" altLang="en-US" sz="1800" b="1" dirty="0" smtClean="0">
                <a:solidFill>
                  <a:srgbClr val="FFFFFF"/>
                </a:solidFill>
              </a:rPr>
              <a:t>號</a:t>
            </a:r>
            <a:r>
              <a:rPr lang="en-US" altLang="zh-TW" sz="1800" b="1" dirty="0" smtClean="0">
                <a:solidFill>
                  <a:srgbClr val="FFFFFF"/>
                </a:solidFill>
              </a:rPr>
              <a:t>) </a:t>
            </a:r>
            <a:r>
              <a:rPr lang="zh-TW" altLang="en-US" sz="1800" b="1" dirty="0" smtClean="0">
                <a:solidFill>
                  <a:srgbClr val="FFFFFF"/>
                </a:solidFill>
              </a:rPr>
              <a:t>備有地下停車場</a:t>
            </a:r>
            <a:r>
              <a:rPr lang="en-US" altLang="zh-TW" sz="1800" b="1" dirty="0" smtClean="0">
                <a:solidFill>
                  <a:srgbClr val="FFFFFF"/>
                </a:solidFill>
              </a:rPr>
              <a:t/>
            </a:r>
            <a:br>
              <a:rPr lang="en-US" altLang="zh-TW" sz="1800" b="1" dirty="0" smtClean="0">
                <a:solidFill>
                  <a:srgbClr val="FFFFFF"/>
                </a:solidFill>
              </a:rPr>
            </a:br>
            <a:r>
              <a:rPr lang="zh-TW" altLang="en-US" sz="1800" b="1" dirty="0" smtClean="0">
                <a:solidFill>
                  <a:srgbClr val="FFFFFF"/>
                </a:solidFill>
              </a:rPr>
              <a:t>報名方式</a:t>
            </a:r>
            <a:r>
              <a:rPr lang="en-US" altLang="zh-TW" sz="1800" b="1" dirty="0" smtClean="0">
                <a:solidFill>
                  <a:srgbClr val="FFFFFF"/>
                </a:solidFill>
              </a:rPr>
              <a:t>:</a:t>
            </a:r>
            <a:r>
              <a:rPr lang="zh-TW" altLang="en-US" sz="1800" b="1" dirty="0" smtClean="0">
                <a:solidFill>
                  <a:srgbClr val="FFFFFF"/>
                </a:solidFill>
              </a:rPr>
              <a:t>請洽各區</a:t>
            </a:r>
            <a:r>
              <a:rPr lang="en-US" altLang="zh-TW" sz="1800" b="1" dirty="0" smtClean="0">
                <a:solidFill>
                  <a:srgbClr val="FFFFFF"/>
                </a:solidFill>
              </a:rPr>
              <a:t> sic</a:t>
            </a:r>
            <a:r>
              <a:rPr lang="zh-TW" altLang="en-US" sz="1800" b="1" dirty="0" smtClean="0">
                <a:solidFill>
                  <a:srgbClr val="FFFFFF"/>
                </a:solidFill>
              </a:rPr>
              <a:t>專員</a:t>
            </a:r>
            <a:r>
              <a:rPr lang="en-US" altLang="zh-TW" sz="1800" b="1" dirty="0" smtClean="0">
                <a:solidFill>
                  <a:srgbClr val="FFFFFF"/>
                </a:solidFill>
              </a:rPr>
              <a:t> </a:t>
            </a:r>
            <a:r>
              <a:rPr lang="zh-TW" altLang="en-US" sz="1800" b="1" dirty="0" smtClean="0">
                <a:solidFill>
                  <a:srgbClr val="FFFFFF"/>
                </a:solidFill>
              </a:rPr>
              <a:t>或</a:t>
            </a:r>
            <a:r>
              <a:rPr lang="en-US" altLang="zh-TW" sz="1800" b="1" dirty="0" smtClean="0">
                <a:solidFill>
                  <a:srgbClr val="FFFFFF"/>
                </a:solidFill>
              </a:rPr>
              <a:t> </a:t>
            </a:r>
            <a:r>
              <a:rPr lang="zh-TW" altLang="en-US" sz="1800" b="1" dirty="0" smtClean="0">
                <a:solidFill>
                  <a:srgbClr val="FFFFFF"/>
                </a:solidFill>
              </a:rPr>
              <a:t>來電</a:t>
            </a:r>
            <a:r>
              <a:rPr lang="en-US" altLang="zh-TW" sz="1800" b="1" dirty="0" smtClean="0">
                <a:solidFill>
                  <a:srgbClr val="FFFFFF"/>
                </a:solidFill>
              </a:rPr>
              <a:t> </a:t>
            </a:r>
            <a:r>
              <a:rPr lang="is-IS" altLang="zh-TW" sz="1800" b="1" dirty="0" smtClean="0">
                <a:solidFill>
                  <a:srgbClr val="FFFFFF"/>
                </a:solidFill>
              </a:rPr>
              <a:t>(</a:t>
            </a:r>
            <a:r>
              <a:rPr lang="is-IS" altLang="zh-TW" sz="1800" b="1" dirty="0">
                <a:solidFill>
                  <a:srgbClr val="FFFFFF"/>
                </a:solidFill>
              </a:rPr>
              <a:t>02) 8972-</a:t>
            </a:r>
            <a:r>
              <a:rPr lang="is-IS" altLang="zh-TW" sz="1800" b="1" dirty="0" smtClean="0">
                <a:solidFill>
                  <a:srgbClr val="FFFFFF"/>
                </a:solidFill>
              </a:rPr>
              <a:t>6576 sic</a:t>
            </a:r>
            <a:r>
              <a:rPr lang="zh-TW" altLang="en-US" sz="1800" b="1" dirty="0" smtClean="0">
                <a:solidFill>
                  <a:srgbClr val="FFFFFF"/>
                </a:solidFill>
              </a:rPr>
              <a:t>部門</a:t>
            </a:r>
            <a:r>
              <a:rPr lang="en-US" altLang="zh-TW" sz="1800" b="1" dirty="0" smtClean="0">
                <a:solidFill>
                  <a:srgbClr val="FFFFFF"/>
                </a:solidFill>
              </a:rPr>
              <a:t> </a:t>
            </a:r>
            <a:r>
              <a:rPr lang="zh-TW" altLang="en-US" sz="1800" b="1" dirty="0" smtClean="0">
                <a:solidFill>
                  <a:srgbClr val="FFFFFF"/>
                </a:solidFill>
              </a:rPr>
              <a:t>洪小姐</a:t>
            </a:r>
            <a:r>
              <a:rPr lang="en-US" altLang="zh-TW" sz="1800" b="1" dirty="0" smtClean="0">
                <a:solidFill>
                  <a:srgbClr val="FFFFFF"/>
                </a:solidFill>
              </a:rPr>
              <a:t/>
            </a:r>
            <a:br>
              <a:rPr lang="en-US" altLang="zh-TW" sz="1800" b="1" dirty="0" smtClean="0">
                <a:solidFill>
                  <a:srgbClr val="FFFFFF"/>
                </a:solidFill>
              </a:rPr>
            </a:br>
            <a:r>
              <a:rPr lang="zh-TW" altLang="en-US" sz="1800" b="1" dirty="0" smtClean="0">
                <a:solidFill>
                  <a:srgbClr val="FFFFFF"/>
                </a:solidFill>
              </a:rPr>
              <a:t>活動當天晚間有提供小點心給醫師享用</a:t>
            </a:r>
            <a:endParaRPr kumimoji="1" lang="zh-TW" altLang="en-US" sz="1800" b="1" dirty="0">
              <a:solidFill>
                <a:srgbClr val="FFFFFF"/>
              </a:solidFill>
            </a:endParaRPr>
          </a:p>
        </p:txBody>
      </p:sp>
      <p:sp>
        <p:nvSpPr>
          <p:cNvPr id="3" name="子標題 2"/>
          <p:cNvSpPr>
            <a:spLocks noGrp="1"/>
          </p:cNvSpPr>
          <p:nvPr>
            <p:ph type="subTitle" idx="1"/>
          </p:nvPr>
        </p:nvSpPr>
        <p:spPr/>
        <p:txBody>
          <a:bodyPr/>
          <a:lstStyle/>
          <a:p>
            <a:endParaRPr lang="zh-TW" altLang="en-US" dirty="0" smtClean="0"/>
          </a:p>
          <a:p>
            <a:endParaRPr kumimoji="1" lang="zh-TW" altLang="en-US" dirty="0"/>
          </a:p>
        </p:txBody>
      </p:sp>
      <p:pic>
        <p:nvPicPr>
          <p:cNvPr id="4" name="Picture 4" descr="H:\1001_Marketing\00-16 Bilder - Fotos - Logo\24 Logo\08 Logo\Kopie von SIC-Logo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81" y="124298"/>
            <a:ext cx="1572381" cy="76534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0" y="6543524"/>
            <a:ext cx="9144000" cy="314476"/>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zh-TW" altLang="en-US" dirty="0"/>
          </a:p>
        </p:txBody>
      </p:sp>
      <p:pic>
        <p:nvPicPr>
          <p:cNvPr id="9" name="圖片 8"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20" y="3631708"/>
            <a:ext cx="2125327" cy="2838341"/>
          </a:xfrm>
          <a:prstGeom prst="rect">
            <a:avLst/>
          </a:prstGeom>
        </p:spPr>
      </p:pic>
      <p:pic>
        <p:nvPicPr>
          <p:cNvPr id="10" name="Bild 3" descr="13116503_1126295484057560_4769625079870767332_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1378" y="4247000"/>
            <a:ext cx="3224885" cy="1889581"/>
          </a:xfrm>
          <a:prstGeom prst="rect">
            <a:avLst/>
          </a:prstGeom>
        </p:spPr>
      </p:pic>
      <p:pic>
        <p:nvPicPr>
          <p:cNvPr id="11" name="Bild 5" descr="12232883_1032618733425236_1764010973006614346_o.jpg"/>
          <p:cNvPicPr>
            <a:picLocks noChangeAspect="1"/>
          </p:cNvPicPr>
          <p:nvPr/>
        </p:nvPicPr>
        <p:blipFill rotWithShape="1">
          <a:blip r:embed="rId5" cstate="print">
            <a:extLst>
              <a:ext uri="{28A0092B-C50C-407E-A947-70E740481C1C}">
                <a14:useLocalDpi xmlns:a14="http://schemas.microsoft.com/office/drawing/2010/main" val="0"/>
              </a:ext>
            </a:extLst>
          </a:blip>
          <a:srcRect t="4951"/>
          <a:stretch/>
        </p:blipFill>
        <p:spPr>
          <a:xfrm>
            <a:off x="440799" y="1842966"/>
            <a:ext cx="4496449" cy="2404034"/>
          </a:xfrm>
          <a:prstGeom prst="rect">
            <a:avLst/>
          </a:prstGeom>
        </p:spPr>
      </p:pic>
      <p:pic>
        <p:nvPicPr>
          <p:cNvPr id="12" name="圖片 11" descr="14449924_1230533130300461_6345976073495139233_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8018" y="2387310"/>
            <a:ext cx="3525982" cy="2398403"/>
          </a:xfrm>
          <a:prstGeom prst="rect">
            <a:avLst/>
          </a:prstGeom>
        </p:spPr>
      </p:pic>
      <p:sp>
        <p:nvSpPr>
          <p:cNvPr id="13" name="文字方塊 12"/>
          <p:cNvSpPr txBox="1"/>
          <p:nvPr/>
        </p:nvSpPr>
        <p:spPr>
          <a:xfrm>
            <a:off x="5126163" y="6166081"/>
            <a:ext cx="4361439" cy="369332"/>
          </a:xfrm>
          <a:prstGeom prst="rect">
            <a:avLst/>
          </a:prstGeom>
          <a:noFill/>
        </p:spPr>
        <p:txBody>
          <a:bodyPr wrap="square" rtlCol="0">
            <a:spAutoFit/>
          </a:bodyPr>
          <a:lstStyle/>
          <a:p>
            <a:r>
              <a:rPr kumimoji="1" lang="en-US" altLang="zh-TW" dirty="0" smtClean="0">
                <a:solidFill>
                  <a:srgbClr val="FFFFFF"/>
                </a:solidFill>
              </a:rPr>
              <a:t>SIC invent </a:t>
            </a:r>
            <a:r>
              <a:rPr kumimoji="1" lang="zh-TW" altLang="en-US" dirty="0" smtClean="0">
                <a:solidFill>
                  <a:srgbClr val="FFFFFF"/>
                </a:solidFill>
              </a:rPr>
              <a:t>、合皓股份有限公司</a:t>
            </a:r>
            <a:r>
              <a:rPr kumimoji="1" lang="en-US" altLang="zh-TW" dirty="0" smtClean="0">
                <a:solidFill>
                  <a:srgbClr val="FFFFFF"/>
                </a:solidFill>
              </a:rPr>
              <a:t> </a:t>
            </a:r>
            <a:r>
              <a:rPr kumimoji="1" lang="zh-TW" altLang="en-US" dirty="0" smtClean="0">
                <a:solidFill>
                  <a:srgbClr val="FFFFFF"/>
                </a:solidFill>
              </a:rPr>
              <a:t>歡迎您</a:t>
            </a:r>
            <a:endParaRPr kumimoji="1" lang="zh-TW" altLang="en-US" dirty="0">
              <a:solidFill>
                <a:srgbClr val="FFFFFF"/>
              </a:solidFill>
            </a:endParaRPr>
          </a:p>
        </p:txBody>
      </p:sp>
    </p:spTree>
    <p:extLst>
      <p:ext uri="{BB962C8B-B14F-4D97-AF65-F5344CB8AC3E}">
        <p14:creationId xmlns:p14="http://schemas.microsoft.com/office/powerpoint/2010/main" val="26877281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1442</TotalTime>
  <Words>462</Words>
  <Application>Microsoft Macintosh PowerPoint</Application>
  <PresentationFormat>如螢幕大小 (4:3)</PresentationFormat>
  <Paragraphs>88</Paragraphs>
  <Slides>8</Slides>
  <Notes>1</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佈景主題</vt:lpstr>
      <vt:lpstr>AGENDA  SIC Round table in TAIWAN 1st</vt:lpstr>
      <vt:lpstr>ＳＩＣ in the world</vt:lpstr>
      <vt:lpstr>Introduction</vt:lpstr>
      <vt:lpstr>Sic member</vt:lpstr>
      <vt:lpstr>PowerPoint 簡報</vt:lpstr>
      <vt:lpstr>speaker</vt:lpstr>
      <vt:lpstr>schedule</vt:lpstr>
      <vt:lpstr>日期:2017/1/7 (六) 時間:19:00~2200 地點:福華文教會館  202 教室 (台北市新生南路三段30號) 備有地下停車場 報名方式:請洽各區 sic專員 或 來電 (02) 8972-6576 sic部門 洪小姐 活動當天晚間有提供小點心給醫師享用</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apple apple</dc:creator>
  <cp:lastModifiedBy>apple apple</cp:lastModifiedBy>
  <cp:revision>38</cp:revision>
  <dcterms:created xsi:type="dcterms:W3CDTF">2016-12-07T01:38:49Z</dcterms:created>
  <dcterms:modified xsi:type="dcterms:W3CDTF">2016-12-14T06:06:48Z</dcterms:modified>
</cp:coreProperties>
</file>